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98" r:id="rId5"/>
    <p:sldId id="303" r:id="rId6"/>
    <p:sldId id="324" r:id="rId7"/>
    <p:sldId id="300" r:id="rId8"/>
    <p:sldId id="304" r:id="rId9"/>
    <p:sldId id="328" r:id="rId10"/>
    <p:sldId id="325" r:id="rId11"/>
    <p:sldId id="305" r:id="rId12"/>
    <p:sldId id="306" r:id="rId13"/>
    <p:sldId id="302" r:id="rId14"/>
    <p:sldId id="326" r:id="rId15"/>
    <p:sldId id="327" r:id="rId16"/>
    <p:sldId id="308" r:id="rId17"/>
    <p:sldId id="309" r:id="rId18"/>
    <p:sldId id="311" r:id="rId19"/>
    <p:sldId id="320" r:id="rId20"/>
    <p:sldId id="321" r:id="rId21"/>
    <p:sldId id="312" r:id="rId22"/>
    <p:sldId id="323" r:id="rId23"/>
    <p:sldId id="310" r:id="rId24"/>
    <p:sldId id="313" r:id="rId25"/>
    <p:sldId id="314" r:id="rId26"/>
    <p:sldId id="315" r:id="rId27"/>
    <p:sldId id="317" r:id="rId28"/>
    <p:sldId id="318" r:id="rId2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Munoz-Melendez" initials="GM" lastIdx="1" clrIdx="0">
    <p:extLst>
      <p:ext uri="{19B8F6BF-5375-455C-9EA6-DF929625EA0E}">
        <p15:presenceInfo xmlns:p15="http://schemas.microsoft.com/office/powerpoint/2012/main" userId="a16e1acb2d74ad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74E1C-1808-45B2-B75C-4D9001095507}" type="datetime1">
              <a:rPr lang="es-ES" smtClean="0"/>
              <a:t>27/07/2020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18C9D-7709-4A95-8F43-BBF0364748E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02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D639-B493-4C6F-8888-3252BB671C65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909E6-4FD5-449B-938E-8FE1DD2E6C2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6386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09E6-4FD5-449B-938E-8FE1DD2E6C2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05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09E6-4FD5-449B-938E-8FE1DD2E6C2B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124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C9D2E-4262-4D66-B695-BE788D84072B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17B069-C176-49CE-B015-141C4094D82C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5FED23-3BF1-4A68-B660-492C651EE795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C27429-2C82-4C57-B7CC-62FE9723E4EF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49BD86-8774-44D6-B764-617249AD43F8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B9C095-47B6-40E6-B8B1-485026BAA979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90C87F-AA4E-4F2C-9C29-897EAC3BF71A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398048-5A25-40D5-B468-A26206AE4AA8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9645712-319F-4E90-BCEB-D987D92F516A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D1FE31BA-0339-46EE-ACF7-DCEDA255DE2F}" type="datetime1">
              <a:rPr lang="es-ES" noProof="0" smtClean="0"/>
              <a:t>27/07/2020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6090" y="2242318"/>
            <a:ext cx="3209973" cy="173463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tx1"/>
                </a:solidFill>
              </a:rPr>
              <a:t>COVID19</a:t>
            </a:r>
            <a:br>
              <a:rPr lang="es-ES" sz="4400" dirty="0">
                <a:solidFill>
                  <a:schemeClr val="tx1"/>
                </a:solidFill>
              </a:rPr>
            </a:br>
            <a:br>
              <a:rPr lang="es-ES" sz="4400" dirty="0">
                <a:solidFill>
                  <a:schemeClr val="tx1"/>
                </a:solidFill>
              </a:rPr>
            </a:br>
            <a:r>
              <a:rPr lang="es-ES" sz="4400" dirty="0">
                <a:solidFill>
                  <a:schemeClr val="tx1"/>
                </a:solidFill>
              </a:rPr>
              <a:t>Un modelo salvavidas (</a:t>
            </a:r>
            <a:r>
              <a:rPr lang="es-ES" sz="3100" i="1" dirty="0">
                <a:solidFill>
                  <a:schemeClr val="tx1"/>
                </a:solidFill>
              </a:rPr>
              <a:t>Mosa</a:t>
            </a:r>
            <a:r>
              <a:rPr lang="es-ES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108174"/>
            <a:ext cx="3205640" cy="1274588"/>
          </a:xfrm>
        </p:spPr>
        <p:txBody>
          <a:bodyPr rtlCol="0" anchor="t">
            <a:normAutofit fontScale="92500" lnSpcReduction="10000"/>
          </a:bodyPr>
          <a:lstStyle/>
          <a:p>
            <a:pPr rtl="0">
              <a:lnSpc>
                <a:spcPct val="100000"/>
              </a:lnSpc>
            </a:pPr>
            <a:r>
              <a:rPr lang="es-ES" sz="1600" dirty="0"/>
              <a:t>Djamel Toudert</a:t>
            </a:r>
          </a:p>
          <a:p>
            <a:pPr rtl="0">
              <a:lnSpc>
                <a:spcPct val="100000"/>
              </a:lnSpc>
            </a:pPr>
            <a:r>
              <a:rPr lang="es-ES" sz="1600" dirty="0"/>
              <a:t>Colegio de la frontera norte</a:t>
            </a:r>
          </a:p>
          <a:p>
            <a:pPr rtl="0">
              <a:lnSpc>
                <a:spcPct val="100000"/>
              </a:lnSpc>
            </a:pPr>
            <a:r>
              <a:rPr lang="es-ES" sz="1600" cap="none" dirty="0"/>
              <a:t>toudert@colef.mx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98C309-0BB0-45BA-8B50-2006D7D5A7BC}"/>
              </a:ext>
            </a:extLst>
          </p:cNvPr>
          <p:cNvSpPr txBox="1"/>
          <p:nvPr/>
        </p:nvSpPr>
        <p:spPr>
          <a:xfrm flipH="1">
            <a:off x="242052" y="6444734"/>
            <a:ext cx="709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Versión 0.2 (actualización con datos del 26 de julio de 2020.) 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C46E7-B1BC-4685-AAE9-D54B870D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2805"/>
          </a:xfrm>
        </p:spPr>
        <p:txBody>
          <a:bodyPr/>
          <a:lstStyle/>
          <a:p>
            <a:r>
              <a:rPr lang="es-MX" dirty="0"/>
              <a:t>Significado de las zonas del </a:t>
            </a:r>
            <a:r>
              <a:rPr lang="es-MX" i="1" dirty="0"/>
              <a:t>Mosa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ADA4046-895E-4C6B-BBF8-F401C50CAC26}"/>
              </a:ext>
            </a:extLst>
          </p:cNvPr>
          <p:cNvSpPr txBox="1">
            <a:spLocks/>
          </p:cNvSpPr>
          <p:nvPr/>
        </p:nvSpPr>
        <p:spPr>
          <a:xfrm>
            <a:off x="251791" y="2000103"/>
            <a:ext cx="11211339" cy="422841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/>
              <a:t>Zona óptima: Refleja una posibilidad hipotéticamente abierta para librar la enfermedad. A fin de conservar esta condición la persona necesita continuar con las medidas de higiene y distanciamiento social para protegerse y sobre todo, proteger a los demás.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/>
              <a:t> Zona de indecisión: Ubica a la persona en una zona intermediaria. Además de la importancia de seguir con las medidas de higiene y distanciamiento social, resulta en todo los casos importante conocer y poder incidir favorablemente sobre sus factores de vulnerabilidad. Un posible objetivo puede ser mejorar el score obtenido para ingresar a la zona  óptima.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Zona de alerta: Caracteriza una posibilidad hipotéticamente abierta de sucumbir a la enfermedad. Además de la importancia vital de seguir de manera estricta con las medidas de higiene y distanciamiento social, retomar el camino hacia la estabilización del estado de salud puede ser una importante oportunidad. Reanudar el contacto con el centro médico, tomar medicinas y cambiar del hábito de sedentarización a otro más dinámico son algunas pautas que serán recomendadas por su médico.</a:t>
            </a:r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743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05246-9F6A-4039-9ADB-124B12E6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Tomar la prueba </a:t>
            </a:r>
            <a:r>
              <a:rPr lang="es-MX" i="1" dirty="0"/>
              <a:t>Mosa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49F84-240A-458E-A0FB-52D7C8A3C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Copiar el archivo Mosa-Ver.0.2.xlsx en su computadora y abrirlo con la aplicación Excel. Contestar las 14 preguntas de la prueba, visualizar el score obtenido y su significado. El cuestionario funciona en la versión de OFFICE 365 más actualizada.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Si no cuenta con la versión más actualizada de OFFICE 365, se puede usar la hoja de calculo de Google Drive (en la nube) que cuenta con una compatibilidad del 100% con el archivo Mosa-Ver.0.2.xlsx.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El archivo Mosa-Ver.0.2.xlsx se descarga del mismo sitio que alberga este documento.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Próximamente contaremos con una aplicación para teléfonos móviles. </a:t>
            </a:r>
          </a:p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2EFFE0-65B4-4BEE-9B8D-3016412AC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6" y="3043051"/>
            <a:ext cx="3517567" cy="3064505"/>
          </a:xfrm>
        </p:spPr>
        <p:txBody>
          <a:bodyPr/>
          <a:lstStyle/>
          <a:p>
            <a:r>
              <a:rPr lang="es-MX" dirty="0"/>
              <a:t>Contestar las 11 preguntas de la prueba, visualizar el score obtenido y su significado. </a:t>
            </a:r>
          </a:p>
        </p:txBody>
      </p:sp>
    </p:spTree>
    <p:extLst>
      <p:ext uri="{BB962C8B-B14F-4D97-AF65-F5344CB8AC3E}">
        <p14:creationId xmlns:p14="http://schemas.microsoft.com/office/powerpoint/2010/main" val="263479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AC40AE39-8F62-4E12-8486-8A56EF08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425825"/>
            <a:ext cx="9144000" cy="454342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6602EA3-1CF1-46BA-8AB4-27A41F07D915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00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Animado del procedimiento de llenado*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85411E-ACF9-4B2E-A860-23913A5E47A8}"/>
              </a:ext>
            </a:extLst>
          </p:cNvPr>
          <p:cNvSpPr txBox="1">
            <a:spLocks/>
          </p:cNvSpPr>
          <p:nvPr/>
        </p:nvSpPr>
        <p:spPr>
          <a:xfrm>
            <a:off x="96740" y="6202198"/>
            <a:ext cx="4448755" cy="21239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400" dirty="0"/>
              <a:t>* Funciona en la modalidad proyección.</a:t>
            </a:r>
            <a:r>
              <a:rPr lang="es-MX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53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6A167-CE5F-40AD-A69C-23155656172F}"/>
              </a:ext>
            </a:extLst>
          </p:cNvPr>
          <p:cNvSpPr txBox="1"/>
          <p:nvPr/>
        </p:nvSpPr>
        <p:spPr>
          <a:xfrm>
            <a:off x="4492486" y="2160104"/>
            <a:ext cx="4651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132390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E92C6-2C83-46AD-A82C-917986CD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Fuentes de datos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793C31F-EF40-4A77-980B-560A1B9C7B82}"/>
              </a:ext>
            </a:extLst>
          </p:cNvPr>
          <p:cNvSpPr txBox="1">
            <a:spLocks/>
          </p:cNvSpPr>
          <p:nvPr/>
        </p:nvSpPr>
        <p:spPr>
          <a:xfrm>
            <a:off x="1337558" y="2177773"/>
            <a:ext cx="9648494" cy="36001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/>
              <a:t>Para la elaboración del modelo </a:t>
            </a:r>
            <a:r>
              <a:rPr lang="es-MX" sz="2400" i="1" dirty="0"/>
              <a:t>Mosa</a:t>
            </a:r>
            <a:r>
              <a:rPr lang="es-MX" sz="2400" dirty="0"/>
              <a:t> se usaron dos fuentes de datos públicos: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Datos abiertos de COVID-19 de la Dirección General de Epidemiología, secretaría de salud. La información utilizada representa un cúmulo de datos hasta el 26 de julio de 2020.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Datos abiertos del Visualizador Analítico para el COVID-19 de El Instituto Nacional de Estadística y Geografía (INEGI).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529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095AA-AFBC-4B38-90CA-B147B12A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 y validación del </a:t>
            </a:r>
            <a:r>
              <a:rPr lang="es-MX" i="1" dirty="0"/>
              <a:t>Mosa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9BA0-EAC9-479B-951C-19C9C0DE793B}"/>
              </a:ext>
            </a:extLst>
          </p:cNvPr>
          <p:cNvSpPr txBox="1">
            <a:spLocks/>
          </p:cNvSpPr>
          <p:nvPr/>
        </p:nvSpPr>
        <p:spPr>
          <a:xfrm>
            <a:off x="1097280" y="2252740"/>
            <a:ext cx="9648494" cy="36001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/>
              <a:t>Para la elaboración del modelo </a:t>
            </a:r>
            <a:r>
              <a:rPr lang="es-MX" sz="2400" i="1" dirty="0"/>
              <a:t>Mosa</a:t>
            </a:r>
            <a:r>
              <a:rPr lang="es-MX" sz="2400" dirty="0"/>
              <a:t> se usaron dos fuentes de datos públicos: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Variable a discriminar: Pacientes con un diagnóstico positivo de COVID-19 que se curaron o fallecieron.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Se trabajo con una muestra aleatoria sin remplazo de 8000 pacientes curados y 8000 fallecidos del total de pacientes positivos hasta el 26 de julio de 2020.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68454-E411-41AF-8B51-5C0FF83D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Inicialización del modelo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EECF2B-36AC-476C-B4C7-E052FB0AE732}"/>
              </a:ext>
            </a:extLst>
          </p:cNvPr>
          <p:cNvSpPr txBox="1">
            <a:spLocks/>
          </p:cNvSpPr>
          <p:nvPr/>
        </p:nvSpPr>
        <p:spPr>
          <a:xfrm>
            <a:off x="1271753" y="2393699"/>
            <a:ext cx="9648494" cy="36001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/>
              <a:t>Durante la inicialización del modelo Mosa se usaron 36 variables exógenas con sus respectivas 158 modalidades: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17 variables provenientes del conjunto de “Datos abiertos de COVID-19” de la Secretaría de Salud.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19 variables sociodemográficas y económicas provenientes del conjunto de “Datos abiertos del Visualizador Analítico para el COVID-19” del Instituto Nacional de Estadística y Geografía (INEGI).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573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9F654-234B-46F4-88D2-F2E5BD06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Elección de variables del </a:t>
            </a:r>
            <a:r>
              <a:rPr lang="es-MX" i="1" dirty="0"/>
              <a:t>Mosa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84274-DD1B-4345-B6D9-3D956D38D05E}"/>
              </a:ext>
            </a:extLst>
          </p:cNvPr>
          <p:cNvSpPr txBox="1">
            <a:spLocks/>
          </p:cNvSpPr>
          <p:nvPr/>
        </p:nvSpPr>
        <p:spPr>
          <a:xfrm>
            <a:off x="1036320" y="2131919"/>
            <a:ext cx="10058400" cy="397733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</a:t>
            </a:r>
            <a:r>
              <a:rPr lang="es-MX" sz="2000" dirty="0"/>
              <a:t>Para elegir las variables exógenas del modelo Mosa, se tomó como criterio estadístico el nivel de discriminación de las modalidades endógenas (curado, fallecido) expresado por el valor-test y su respectiva probabilidad.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000" dirty="0"/>
              <a:t> De las 36 variables iniciales, se eligieron 15 por su alto nivel de discriminación para la elaboración del Modelo (valor-test &gt; a 5.50 cuando el valor de 2 resultó ser significativo a un nivel del 95%).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000" dirty="0"/>
              <a:t> Del conjunto de las variables</a:t>
            </a:r>
            <a:r>
              <a:rPr lang="es-MX" sz="2000" i="1" dirty="0"/>
              <a:t> </a:t>
            </a:r>
            <a:r>
              <a:rPr lang="es-MX" sz="2000" dirty="0"/>
              <a:t>elegidas (véase lista enseguida), 14 de ellas provienen del “Datos abiertos de COVID-19” de la Secretaría de Salud y una del conjunto “Datos abiertos del Visualizador Analítico para el COVID-19” del Instituto Nacional de Estadística y Geografía (INEGI).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524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095AA-AFBC-4B38-90CA-B147B12A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discrimantes del </a:t>
            </a:r>
            <a:r>
              <a:rPr lang="es-MX" i="1" dirty="0"/>
              <a:t>Mosa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CDEE01C5-127E-4ABE-9B1F-1EA0BE468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52180"/>
              </p:ext>
            </p:extLst>
          </p:nvPr>
        </p:nvGraphicFramePr>
        <p:xfrm>
          <a:off x="1097280" y="2055412"/>
          <a:ext cx="9883473" cy="432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114">
                  <a:extLst>
                    <a:ext uri="{9D8B030D-6E8A-4147-A177-3AD203B41FA5}">
                      <a16:colId xmlns:a16="http://schemas.microsoft.com/office/drawing/2014/main" val="2383594684"/>
                    </a:ext>
                  </a:extLst>
                </a:gridCol>
                <a:gridCol w="1895061">
                  <a:extLst>
                    <a:ext uri="{9D8B030D-6E8A-4147-A177-3AD203B41FA5}">
                      <a16:colId xmlns:a16="http://schemas.microsoft.com/office/drawing/2014/main" val="2849499899"/>
                    </a:ext>
                  </a:extLst>
                </a:gridCol>
                <a:gridCol w="2727298">
                  <a:extLst>
                    <a:ext uri="{9D8B030D-6E8A-4147-A177-3AD203B41FA5}">
                      <a16:colId xmlns:a16="http://schemas.microsoft.com/office/drawing/2014/main" val="3935809789"/>
                    </a:ext>
                  </a:extLst>
                </a:gridCol>
              </a:tblGrid>
              <a:tr h="2591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Variables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Modalidades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Probabilidad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9249301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Género del paciente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847092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Grupos de edades del paciente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869391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Nació en el Estado donde reside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Cuerpo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6842177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Sector en donde se atiende el paciente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1624276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embarazo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445395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diabetes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2127781"/>
                  </a:ext>
                </a:extLst>
              </a:tr>
              <a:tr h="4099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enfermedad pulmonar obstructiva crónica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264065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Hipertensión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2957564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enfermedad cardiovascular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3211630"/>
                  </a:ext>
                </a:extLst>
              </a:tr>
              <a:tr h="4099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disminución o anulación de la respuesta inmunológica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Cuerpo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5847655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obesidad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2017532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 diagnóstico de insuficiencia renal crónica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978702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otras enfermedades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Cuerpo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1448306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Total de pacientes positivos del COVID19 por municipio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Cuerpo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764418"/>
                  </a:ext>
                </a:extLst>
              </a:tr>
              <a:tr h="4099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% de Niños de 3 a 5 años que asisten a la escuela en el municipio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989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45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9F654-234B-46F4-88D2-F2E5BD06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Consideraciones sobre variables sociodemográficas </a:t>
            </a:r>
            <a:endParaRPr lang="es-MX" i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830180-F660-41C9-AE0C-8F64057CEAC2}"/>
              </a:ext>
            </a:extLst>
          </p:cNvPr>
          <p:cNvSpPr txBox="1"/>
          <p:nvPr/>
        </p:nvSpPr>
        <p:spPr>
          <a:xfrm>
            <a:off x="206734" y="4448844"/>
            <a:ext cx="11162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endParaRPr lang="es-MX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33A64-A314-49AA-B2CD-DC5376EA6E88}"/>
              </a:ext>
            </a:extLst>
          </p:cNvPr>
          <p:cNvSpPr txBox="1">
            <a:spLocks/>
          </p:cNvSpPr>
          <p:nvPr/>
        </p:nvSpPr>
        <p:spPr>
          <a:xfrm>
            <a:off x="1097280" y="2105415"/>
            <a:ext cx="10058400" cy="384481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</a:t>
            </a:r>
            <a:r>
              <a:rPr lang="es-MX" dirty="0"/>
              <a:t>Llama la atención la presencia de la variable exógena “% de Niños de 3 a 5 años que asisten a la escuela en el municipio de residencia” y “</a:t>
            </a:r>
            <a:r>
              <a:rPr lang="es-MX" dirty="0">
                <a:solidFill>
                  <a:srgbClr val="000000"/>
                </a:solidFill>
                <a:latin typeface="Franklin Gothic Book (Cuerpo)"/>
              </a:rPr>
              <a:t>t</a:t>
            </a:r>
            <a:r>
              <a:rPr lang="es-MX" b="0" i="0" u="none" strike="noStrike" dirty="0">
                <a:solidFill>
                  <a:srgbClr val="000000"/>
                </a:solidFill>
                <a:effectLst/>
                <a:latin typeface="Franklin Gothic Book (Cuerpo)"/>
              </a:rPr>
              <a:t>otal de pacientes positivos del COVID19 por municipio” </a:t>
            </a:r>
            <a:r>
              <a:rPr lang="es-MX" dirty="0"/>
              <a:t>que resultaron lo suficientemente discriminantes de la variable endógena. Si para la segunda variable la explicación parece evidente, para la primera podemos adelantar el hecho que a menor % de niños que asisten a la escuela corresponden scores más altos que son propicios a fallecer. Esta observación que es uno de los resultados preliminares del Modelo </a:t>
            </a:r>
            <a:r>
              <a:rPr lang="es-MX" i="1" dirty="0"/>
              <a:t>Mosa parece</a:t>
            </a:r>
            <a:r>
              <a:rPr lang="es-MX" dirty="0"/>
              <a:t> encontrar su justificación en algunas tesis sobre el desarrollo de una inmunidad social propiciada por esta categoría de infantes.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Desde otra perspectiva, a pesar de que las variables “población total” y el “% de la población que trabaja en un municipio distinto al de residencia” resultaron discriminantes a un nivel de significación del 95% no fueron incluidas para cumplir satisfactoriamente con los criterios de validación y de eficiencia del modelo de sustento de la aplicación </a:t>
            </a:r>
            <a:r>
              <a:rPr lang="es-MX" i="1" dirty="0"/>
              <a:t>Mosa</a:t>
            </a:r>
            <a:r>
              <a:rPr lang="es-MX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MX" sz="2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499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3ADB7-DAF4-4399-9F7D-37DBBF84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Descripción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D7D87F-0602-4FA1-BB5A-7028D6D40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El Modelo salvavidas (</a:t>
            </a:r>
            <a:r>
              <a:rPr lang="es-MX" i="1" dirty="0"/>
              <a:t>Mosa</a:t>
            </a:r>
            <a:r>
              <a:rPr lang="es-MX" dirty="0"/>
              <a:t>) consiste en una tentativa de </a:t>
            </a:r>
            <a:r>
              <a:rPr lang="es-MX" b="1" dirty="0"/>
              <a:t>predicción sobre una variable a dos modalidades </a:t>
            </a:r>
            <a:r>
              <a:rPr lang="es-MX" dirty="0"/>
              <a:t>por medio de otras </a:t>
            </a:r>
            <a:r>
              <a:rPr lang="es-MX" b="1" dirty="0"/>
              <a:t>variables discriminantes</a:t>
            </a:r>
            <a:r>
              <a:rPr lang="es-MX" dirty="0"/>
              <a:t>. La variable discriminada es la situación de un paciente </a:t>
            </a:r>
            <a:r>
              <a:rPr lang="es-MX" b="1" dirty="0"/>
              <a:t>diagnosticado positivo de COVID-19</a:t>
            </a:r>
            <a:r>
              <a:rPr lang="es-MX" dirty="0"/>
              <a:t> que se enfrenta a dos posibilidades: </a:t>
            </a:r>
            <a:r>
              <a:rPr lang="es-MX" b="1" dirty="0"/>
              <a:t>curarse de la enfermedad o fallecer</a:t>
            </a:r>
            <a:r>
              <a:rPr lang="es-MX" dirty="0"/>
              <a:t>. Las variables descrimantes son datos e indicadores provenientes de fondos públicos de información (Véase anexo: fuentes de datos).</a:t>
            </a:r>
          </a:p>
          <a:p>
            <a:pPr algn="just"/>
            <a:r>
              <a:rPr lang="es-MX" dirty="0"/>
              <a:t>En sus términos pragmáticos el </a:t>
            </a:r>
            <a:r>
              <a:rPr lang="es-MX" i="1" dirty="0"/>
              <a:t>Mosa</a:t>
            </a:r>
            <a:r>
              <a:rPr lang="es-MX" dirty="0"/>
              <a:t> es traducido en </a:t>
            </a:r>
            <a:r>
              <a:rPr lang="es-MX" b="1" dirty="0"/>
              <a:t>una función score</a:t>
            </a:r>
            <a:r>
              <a:rPr lang="es-MX" dirty="0"/>
              <a:t> que permite a las personas que le desean realizar una </a:t>
            </a:r>
            <a:r>
              <a:rPr lang="es-MX" b="1" dirty="0"/>
              <a:t>prueba contestando a un conjunto de 14 preguntas</a:t>
            </a:r>
            <a:r>
              <a:rPr lang="es-MX" dirty="0"/>
              <a:t>. El resultado de la consulta es un </a:t>
            </a:r>
            <a:r>
              <a:rPr lang="es-MX" b="1" dirty="0"/>
              <a:t>puntaje que indica la posibilidad que tiene un paciente para curarse o fallecer</a:t>
            </a:r>
            <a:r>
              <a:rPr lang="es-MX" dirty="0"/>
              <a:t> en el caso de ser diagnosticado positivo al COVID-19. Tanto el </a:t>
            </a:r>
            <a:r>
              <a:rPr lang="es-MX" i="1" dirty="0"/>
              <a:t>Mosa</a:t>
            </a:r>
            <a:r>
              <a:rPr lang="es-MX" dirty="0"/>
              <a:t> como todas sus aplicaciones son validas únicamente en el contexto nacional y son de carácter estrictamente informativo buscando fomentar la cultura de la protección social contra las enfermedades.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92240A-FD0D-4C7A-A07C-D72170DDE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 modelo Salvavidas (</a:t>
            </a:r>
            <a:r>
              <a:rPr lang="es-MX" i="1" dirty="0"/>
              <a:t>Mosa</a:t>
            </a:r>
            <a:r>
              <a:rPr lang="es-MX" dirty="0"/>
              <a:t>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3624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CD54E-17E7-427E-A759-7317F2DE661D}"/>
              </a:ext>
            </a:extLst>
          </p:cNvPr>
          <p:cNvSpPr txBox="1"/>
          <p:nvPr/>
        </p:nvSpPr>
        <p:spPr>
          <a:xfrm>
            <a:off x="106017" y="488315"/>
            <a:ext cx="3829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Validación de la función linear discriminantes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77A1CD-C43F-4341-B5C5-0F29810B76D6}"/>
              </a:ext>
            </a:extLst>
          </p:cNvPr>
          <p:cNvSpPr txBox="1"/>
          <p:nvPr/>
        </p:nvSpPr>
        <p:spPr>
          <a:xfrm>
            <a:off x="106018" y="2743200"/>
            <a:ext cx="3829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0" i="0" u="none" strike="noStrike" baseline="0" dirty="0">
              <a:latin typeface="MS Sans Serif"/>
            </a:endParaRPr>
          </a:p>
          <a:p>
            <a:r>
              <a:rPr lang="pt-BR" sz="1800" b="0" i="0" u="none" strike="noStrike" baseline="0" dirty="0">
                <a:latin typeface="Franklin Gothic Book (Cuerpo)"/>
              </a:rPr>
              <a:t>R2 = 0.38155     </a:t>
            </a:r>
          </a:p>
          <a:p>
            <a:r>
              <a:rPr lang="pt-BR" sz="1800" b="0" i="0" u="none" strike="noStrike" baseline="0" dirty="0">
                <a:latin typeface="Franklin Gothic Book (Cuerpo)"/>
              </a:rPr>
              <a:t>F  = 240.3848     </a:t>
            </a:r>
          </a:p>
          <a:p>
            <a:r>
              <a:rPr lang="pt-BR" sz="1800" b="0" i="0" u="none" strike="noStrike" baseline="0" dirty="0">
                <a:latin typeface="Franklin Gothic Book (Cuerpo)"/>
              </a:rPr>
              <a:t>PROB. = 0.000</a:t>
            </a:r>
          </a:p>
          <a:p>
            <a:r>
              <a:rPr lang="es-MX" sz="1800" b="0" i="0" u="none" strike="noStrike" baseline="0" dirty="0">
                <a:latin typeface="Franklin Gothic Book (Cuerpo)"/>
              </a:rPr>
              <a:t>D2 (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Franklin Gothic Book (Cuerpo)"/>
              </a:rPr>
              <a:t>Mahalanobis</a:t>
            </a:r>
            <a:r>
              <a:rPr lang="es-MX" dirty="0">
                <a:solidFill>
                  <a:srgbClr val="000000"/>
                </a:solidFill>
                <a:latin typeface="Franklin Gothic Book (Cuerpo)"/>
              </a:rPr>
              <a:t>)</a:t>
            </a:r>
            <a:r>
              <a:rPr lang="es-MX" sz="1800" b="0" i="0" u="none" strike="noStrike" baseline="0" dirty="0">
                <a:latin typeface="Franklin Gothic Book (Cuerpo)"/>
              </a:rPr>
              <a:t> = 2.16816     </a:t>
            </a:r>
          </a:p>
          <a:p>
            <a:r>
              <a:rPr lang="es-MX" sz="1800" b="0" i="0" u="none" strike="noStrike" baseline="0" dirty="0">
                <a:latin typeface="Franklin Gothic Book (Cuerpo)"/>
              </a:rPr>
              <a:t>T2 (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Franklin Gothic Book (Cuerpo)"/>
              </a:rPr>
              <a:t>Hotelling)</a:t>
            </a:r>
            <a:r>
              <a:rPr lang="es-MX" sz="1800" b="0" i="0" u="none" strike="noStrike" baseline="0" dirty="0">
                <a:latin typeface="Franklin Gothic Book (Cuerpo)"/>
              </a:rPr>
              <a:t> = 6504.4868     </a:t>
            </a:r>
          </a:p>
          <a:p>
            <a:r>
              <a:rPr lang="es-MX" sz="1800" b="0" i="0" u="none" strike="noStrike" baseline="0" dirty="0">
                <a:latin typeface="Franklin Gothic Book (Cuerpo)"/>
              </a:rPr>
              <a:t>PROB. = 0.000</a:t>
            </a:r>
            <a:endParaRPr lang="es-MX" dirty="0">
              <a:latin typeface="Franklin Gothic Book (Cuerpo)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1B044C8-7FBD-4D72-82AF-EC46B6C81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02731"/>
              </p:ext>
            </p:extLst>
          </p:nvPr>
        </p:nvGraphicFramePr>
        <p:xfrm>
          <a:off x="3935896" y="81599"/>
          <a:ext cx="7845283" cy="6288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911">
                  <a:extLst>
                    <a:ext uri="{9D8B030D-6E8A-4147-A177-3AD203B41FA5}">
                      <a16:colId xmlns:a16="http://schemas.microsoft.com/office/drawing/2014/main" val="1700439477"/>
                    </a:ext>
                  </a:extLst>
                </a:gridCol>
                <a:gridCol w="1905639">
                  <a:extLst>
                    <a:ext uri="{9D8B030D-6E8A-4147-A177-3AD203B41FA5}">
                      <a16:colId xmlns:a16="http://schemas.microsoft.com/office/drawing/2014/main" val="1852808517"/>
                    </a:ext>
                  </a:extLst>
                </a:gridCol>
                <a:gridCol w="1255866">
                  <a:extLst>
                    <a:ext uri="{9D8B030D-6E8A-4147-A177-3AD203B41FA5}">
                      <a16:colId xmlns:a16="http://schemas.microsoft.com/office/drawing/2014/main" val="102897875"/>
                    </a:ext>
                  </a:extLst>
                </a:gridCol>
                <a:gridCol w="1378634">
                  <a:extLst>
                    <a:ext uri="{9D8B030D-6E8A-4147-A177-3AD203B41FA5}">
                      <a16:colId xmlns:a16="http://schemas.microsoft.com/office/drawing/2014/main" val="3650524227"/>
                    </a:ext>
                  </a:extLst>
                </a:gridCol>
                <a:gridCol w="1820233">
                  <a:extLst>
                    <a:ext uri="{9D8B030D-6E8A-4147-A177-3AD203B41FA5}">
                      <a16:colId xmlns:a16="http://schemas.microsoft.com/office/drawing/2014/main" val="1550921735"/>
                    </a:ext>
                  </a:extLst>
                </a:gridCol>
              </a:tblGrid>
              <a:tr h="5273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Ejes considerados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err="1">
                          <a:effectLst/>
                        </a:rPr>
                        <a:t>Coef</a:t>
                      </a:r>
                      <a:r>
                        <a:rPr lang="es-MX" sz="1400" u="none" strike="noStrike" dirty="0">
                          <a:effectLst/>
                        </a:rPr>
                        <a:t>. de la función discriminante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err="1">
                          <a:effectLst/>
                        </a:rPr>
                        <a:t>Coef</a:t>
                      </a:r>
                      <a:r>
                        <a:rPr lang="es-MX" sz="1400" u="none" strike="noStrike" dirty="0">
                          <a:effectLst/>
                        </a:rPr>
                        <a:t>. de regresión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T-</a:t>
                      </a:r>
                      <a:r>
                        <a:rPr lang="es-MX" sz="1400" u="none" strike="noStrike" dirty="0" err="1">
                          <a:effectLst/>
                        </a:rPr>
                        <a:t>student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Probabilidad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720761"/>
                  </a:ext>
                </a:extLst>
              </a:tr>
              <a:tr h="2089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F2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-4.206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-1.3639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69.59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2798515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F3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0.2012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0.0652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3.25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0.001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5275152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-0.4396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-0.1426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5.45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8589019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-1.0928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-0.3544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13.36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0685684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-0.3384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-0.1097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4.06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9749148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0.7916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0.2567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9.38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233237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F13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0.9034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0.293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10.36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5871801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F14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0.7092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8.1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3326333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F15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-0.3878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-0.1258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4.49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1251958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F16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-0.5233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-0.1697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5.95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1965940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0.2807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0.091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3.19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0.001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0596687"/>
                  </a:ext>
                </a:extLst>
              </a:tr>
              <a:tr h="1075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F19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-0.4328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-0.1404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5.06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807833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-0.2081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-0.0675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2.45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574984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F21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-0.6596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-0.2139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7.42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0522008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F22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-0.3846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-0.1247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4.29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6189000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F23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-0.1798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-0.0583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0.045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0829939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F25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-0.3543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-0.1149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3.9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5858970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F26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-0.5538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-0.1796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6.11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7453589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F28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0.4321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0.1401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4.62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7328743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F31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0.4191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0.1359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4.3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951263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F32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-0.8439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-0.2737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8.5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2029854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F33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-1.0613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-0.3442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10.49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1206244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F34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-1.4847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-0.4815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13.68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1164874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F35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-0.8037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-0.2606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7.29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8490655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F36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-0.4819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-0.1563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4.83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6366479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F37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-2.4422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-0.792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20.48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F0502020204030204"/>
                          <a:ea typeface="+mn-ea"/>
                          <a:cs typeface="+mn-cs"/>
                        </a:rPr>
                        <a:t>0.000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1955547"/>
                  </a:ext>
                </a:extLst>
              </a:tr>
              <a:tr h="199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F40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-0.452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-0.1466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2.28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863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91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3FDD46-63B6-4F3F-85AC-E378B762A4A4}"/>
              </a:ext>
            </a:extLst>
          </p:cNvPr>
          <p:cNvSpPr txBox="1"/>
          <p:nvPr/>
        </p:nvSpPr>
        <p:spPr>
          <a:xfrm>
            <a:off x="569061" y="662524"/>
            <a:ext cx="50299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u="none" strike="noStrike" baseline="0" dirty="0">
                <a:latin typeface="MS Sans Serif"/>
              </a:rPr>
              <a:t> </a:t>
            </a:r>
            <a:r>
              <a:rPr lang="es-MX" b="0" i="0" u="none" strike="noStrike" baseline="0" dirty="0">
                <a:latin typeface="Franklin Gothic Book (Cuerpo)"/>
              </a:rPr>
              <a:t>Clasificación (porcentajes): C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álc</a:t>
            </a:r>
            <a:r>
              <a:rPr lang="es-MX" b="0" i="0" u="none" strike="noStrike" baseline="0" dirty="0">
                <a:latin typeface="Franklin Gothic Book (Cuerpo)"/>
              </a:rPr>
              <a:t>ulo del modelo</a:t>
            </a:r>
          </a:p>
          <a:p>
            <a:endParaRPr lang="es-MX" sz="1600" b="0" i="0" u="none" strike="noStrike" baseline="0" dirty="0">
              <a:latin typeface="Franklin Gothic Book (Cuerpo)"/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23AF48CF-3019-436B-818D-24A9B3525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96590"/>
              </p:ext>
            </p:extLst>
          </p:nvPr>
        </p:nvGraphicFramePr>
        <p:xfrm>
          <a:off x="569061" y="1278077"/>
          <a:ext cx="502998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07">
                  <a:extLst>
                    <a:ext uri="{9D8B030D-6E8A-4147-A177-3AD203B41FA5}">
                      <a16:colId xmlns:a16="http://schemas.microsoft.com/office/drawing/2014/main" val="3865395435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1527822675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809619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Bien clasificados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Mal clasificados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1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Curados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74.87%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25.13%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7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Fallecidos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79.35%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20.65%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88101"/>
                  </a:ext>
                </a:extLst>
              </a:tr>
            </a:tbl>
          </a:graphicData>
        </a:graphic>
      </p:graphicFrame>
      <p:graphicFrame>
        <p:nvGraphicFramePr>
          <p:cNvPr id="12" name="Tabla 10">
            <a:extLst>
              <a:ext uri="{FF2B5EF4-FFF2-40B4-BE49-F238E27FC236}">
                <a16:creationId xmlns:a16="http://schemas.microsoft.com/office/drawing/2014/main" id="{1A0E7A93-E422-4D33-94A3-794D12397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26201"/>
              </p:ext>
            </p:extLst>
          </p:nvPr>
        </p:nvGraphicFramePr>
        <p:xfrm>
          <a:off x="6404809" y="1278077"/>
          <a:ext cx="502998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07">
                  <a:extLst>
                    <a:ext uri="{9D8B030D-6E8A-4147-A177-3AD203B41FA5}">
                      <a16:colId xmlns:a16="http://schemas.microsoft.com/office/drawing/2014/main" val="3865395435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1527822675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809619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Bien clasificados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Mal clasificados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1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Curados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75.10%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24.90%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7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Fallecidos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78.70%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21.30%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88101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F2F7AB76-FF4D-4F6F-B860-A3DD6C67B31C}"/>
              </a:ext>
            </a:extLst>
          </p:cNvPr>
          <p:cNvSpPr txBox="1"/>
          <p:nvPr/>
        </p:nvSpPr>
        <p:spPr>
          <a:xfrm>
            <a:off x="6093656" y="60096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u="none" strike="noStrike" baseline="0" dirty="0">
                <a:latin typeface="Franklin Gothic Book (Cuerpo)"/>
              </a:rPr>
              <a:t> Clasificación (porcentajes): Prueba del modelo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CD42AF3-2E28-44BD-9F46-1B0D99065DCE}"/>
              </a:ext>
            </a:extLst>
          </p:cNvPr>
          <p:cNvSpPr txBox="1"/>
          <p:nvPr/>
        </p:nvSpPr>
        <p:spPr>
          <a:xfrm>
            <a:off x="569060" y="324433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u="none" strike="noStrike" baseline="0" dirty="0">
                <a:latin typeface="Franklin Gothic Book (Cuerpo)"/>
              </a:rPr>
              <a:t> Clasificación (porcentajes): </a:t>
            </a:r>
            <a:r>
              <a:rPr lang="es-MX" dirty="0">
                <a:latin typeface="Franklin Gothic Book (Cuerpo)"/>
              </a:rPr>
              <a:t>Cálculo</a:t>
            </a:r>
            <a:r>
              <a:rPr lang="es-MX" sz="1800" b="0" i="0" u="none" strike="noStrike" baseline="0" dirty="0">
                <a:latin typeface="Franklin Gothic Book (Cuerpo)"/>
              </a:rPr>
              <a:t> del modelo*</a:t>
            </a:r>
            <a:endParaRPr lang="es-MX" dirty="0"/>
          </a:p>
        </p:txBody>
      </p:sp>
      <p:graphicFrame>
        <p:nvGraphicFramePr>
          <p:cNvPr id="18" name="Tabla 10">
            <a:extLst>
              <a:ext uri="{FF2B5EF4-FFF2-40B4-BE49-F238E27FC236}">
                <a16:creationId xmlns:a16="http://schemas.microsoft.com/office/drawing/2014/main" id="{64234A9C-4D9B-4766-BCA7-7A065EFA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74785"/>
              </p:ext>
            </p:extLst>
          </p:nvPr>
        </p:nvGraphicFramePr>
        <p:xfrm>
          <a:off x="569060" y="3908852"/>
          <a:ext cx="502998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07">
                  <a:extLst>
                    <a:ext uri="{9D8B030D-6E8A-4147-A177-3AD203B41FA5}">
                      <a16:colId xmlns:a16="http://schemas.microsoft.com/office/drawing/2014/main" val="3865395435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1527822675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809619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Bien clasificados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Mal clasificados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1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Curados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74.69%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25.31%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7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Fallecidos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79.19%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23.06%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88101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03E33BA6-CE63-4385-87C6-729D3E5ADB64}"/>
              </a:ext>
            </a:extLst>
          </p:cNvPr>
          <p:cNvSpPr txBox="1"/>
          <p:nvPr/>
        </p:nvSpPr>
        <p:spPr>
          <a:xfrm>
            <a:off x="430050" y="5149238"/>
            <a:ext cx="6112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 u="none" strike="noStrike" baseline="0" dirty="0">
                <a:latin typeface="MS Sans Serif"/>
              </a:rPr>
              <a:t> * Bootstrap (remuestreo de 1000).</a:t>
            </a:r>
          </a:p>
        </p:txBody>
      </p:sp>
    </p:spTree>
    <p:extLst>
      <p:ext uri="{BB962C8B-B14F-4D97-AF65-F5344CB8AC3E}">
        <p14:creationId xmlns:p14="http://schemas.microsoft.com/office/powerpoint/2010/main" val="2792815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5367D13-BCFC-4EA9-861B-9C03A20C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26889"/>
              </p:ext>
            </p:extLst>
          </p:nvPr>
        </p:nvGraphicFramePr>
        <p:xfrm>
          <a:off x="843148" y="1014672"/>
          <a:ext cx="10235669" cy="140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891">
                  <a:extLst>
                    <a:ext uri="{9D8B030D-6E8A-4147-A177-3AD203B41FA5}">
                      <a16:colId xmlns:a16="http://schemas.microsoft.com/office/drawing/2014/main" val="789388492"/>
                    </a:ext>
                  </a:extLst>
                </a:gridCol>
                <a:gridCol w="2628926">
                  <a:extLst>
                    <a:ext uri="{9D8B030D-6E8A-4147-A177-3AD203B41FA5}">
                      <a16:colId xmlns:a16="http://schemas.microsoft.com/office/drawing/2014/main" val="2072840070"/>
                    </a:ext>
                  </a:extLst>
                </a:gridCol>
                <a:gridCol w="2628926">
                  <a:extLst>
                    <a:ext uri="{9D8B030D-6E8A-4147-A177-3AD203B41FA5}">
                      <a16:colId xmlns:a16="http://schemas.microsoft.com/office/drawing/2014/main" val="1682709773"/>
                    </a:ext>
                  </a:extLst>
                </a:gridCol>
                <a:gridCol w="2628926">
                  <a:extLst>
                    <a:ext uri="{9D8B030D-6E8A-4147-A177-3AD203B41FA5}">
                      <a16:colId xmlns:a16="http://schemas.microsoft.com/office/drawing/2014/main" val="643016993"/>
                    </a:ext>
                  </a:extLst>
                </a:gridCol>
              </a:tblGrid>
              <a:tr h="40176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Zona óptima</a:t>
                      </a:r>
                      <a:endParaRPr lang="es-MX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Zona de indecisión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Zona </a:t>
                      </a:r>
                      <a:r>
                        <a:rPr lang="es-MX" strike="noStrike" dirty="0">
                          <a:solidFill>
                            <a:schemeClr val="bg1"/>
                          </a:solidFill>
                        </a:rPr>
                        <a:t>de alerta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18480"/>
                  </a:ext>
                </a:extLst>
              </a:tr>
              <a:tr h="366986">
                <a:tc>
                  <a:txBody>
                    <a:bodyPr/>
                    <a:lstStyle/>
                    <a:p>
                      <a:r>
                        <a:rPr lang="es-MX" dirty="0"/>
                        <a:t>Intervalos del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0---------------------------------528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-----------------------------------622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---------------------------------1000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89598"/>
                  </a:ext>
                </a:extLst>
              </a:tr>
              <a:tr h="366986">
                <a:tc>
                  <a:txBody>
                    <a:bodyPr/>
                    <a:lstStyle/>
                    <a:p>
                      <a:r>
                        <a:rPr lang="es-MX" dirty="0"/>
                        <a:t>% de 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59.8% de curados y 10.2% de fallecidos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30.1% de curados y </a:t>
                      </a:r>
                    </a:p>
                    <a:p>
                      <a:pPr algn="ctr"/>
                      <a:r>
                        <a:rPr lang="es-MX" dirty="0"/>
                        <a:t>37.2% de fallecidos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10% de curados y 52.6% de fallecidos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48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6AB3D6B-220B-499C-BA6C-E0C9D0D2E13B}"/>
              </a:ext>
            </a:extLst>
          </p:cNvPr>
          <p:cNvSpPr txBox="1"/>
          <p:nvPr/>
        </p:nvSpPr>
        <p:spPr>
          <a:xfrm>
            <a:off x="92765" y="184488"/>
            <a:ext cx="1172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Distribución de la muestra para una tasa de error tolerada del 10%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13362B-4788-49EB-9FED-7551D43C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60" y="2423504"/>
            <a:ext cx="6774553" cy="39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973056-44A5-495E-9233-7AEAAAEB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es-MX" dirty="0"/>
              <a:t>Eficiencia de la selección: la curva LIFT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7D31DD-01A9-4743-A5E7-F5A911B2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s-MX" dirty="0"/>
              <a:t>La modalidad objetivo traduce un mayor score que corresponde a la situación de fallecer.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4F111E-E32B-4721-961B-BF047693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389" y="894699"/>
            <a:ext cx="5589270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973056-44A5-495E-9233-7AEAAAEB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es-MX" dirty="0"/>
              <a:t>Sensibilidad vs. especificidad: Curva ROC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7D31DD-01A9-4743-A5E7-F5A911B2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294842"/>
            <a:ext cx="3517567" cy="2430098"/>
          </a:xfrm>
        </p:spPr>
        <p:txBody>
          <a:bodyPr/>
          <a:lstStyle/>
          <a:p>
            <a:r>
              <a:rPr lang="es-MX" dirty="0"/>
              <a:t>Sensibilidad : Proporción de los verdaderos buenos en los buenos.</a:t>
            </a:r>
          </a:p>
          <a:p>
            <a:r>
              <a:rPr lang="es-MX" dirty="0"/>
              <a:t>Especificidad: Proporción de malos en los malos. </a:t>
            </a:r>
          </a:p>
          <a:p>
            <a:r>
              <a:rPr lang="es-MX" dirty="0"/>
              <a:t>1-Especificidad : Proporción de falsos buenos en los malos.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2052A1-C551-4001-ADBA-AA2EA894E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554" y="1006812"/>
            <a:ext cx="5143500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8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095AA-AFBC-4B38-90CA-B147B12A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MX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DD6090-9201-4C03-8E86-EFE6CE3AE2E9}"/>
              </a:ext>
            </a:extLst>
          </p:cNvPr>
          <p:cNvSpPr txBox="1">
            <a:spLocks/>
          </p:cNvSpPr>
          <p:nvPr/>
        </p:nvSpPr>
        <p:spPr>
          <a:xfrm>
            <a:off x="1066800" y="2221420"/>
            <a:ext cx="10058400" cy="32384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 </a:t>
            </a:r>
            <a:r>
              <a:rPr lang="fr-FR" sz="2000" dirty="0"/>
              <a:t>Ancelle, T. 2017. </a:t>
            </a:r>
            <a:r>
              <a:rPr lang="fr-FR" sz="2000" i="1" dirty="0"/>
              <a:t>Statistique épidémiologie (4e édition)</a:t>
            </a:r>
            <a:r>
              <a:rPr lang="fr-FR" sz="2000" dirty="0"/>
              <a:t>. Maloine: Paris.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/>
              <a:t> </a:t>
            </a:r>
            <a:r>
              <a:rPr lang="en-US" sz="2000" dirty="0" err="1"/>
              <a:t>Lixiang</a:t>
            </a:r>
            <a:r>
              <a:rPr lang="en-US" sz="2000" dirty="0"/>
              <a:t>, L., </a:t>
            </a:r>
            <a:r>
              <a:rPr lang="en-US" sz="2000" dirty="0" err="1"/>
              <a:t>Zihang</a:t>
            </a:r>
            <a:r>
              <a:rPr lang="en-US" sz="2000" dirty="0"/>
              <a:t>, Y., </a:t>
            </a:r>
            <a:r>
              <a:rPr lang="en-US" sz="2000" dirty="0" err="1"/>
              <a:t>Zhongkai</a:t>
            </a:r>
            <a:r>
              <a:rPr lang="en-US" sz="2000" dirty="0"/>
              <a:t>, D., Cui, M.,  </a:t>
            </a:r>
            <a:r>
              <a:rPr lang="en-US" sz="2000" dirty="0" err="1"/>
              <a:t>Jingze</a:t>
            </a:r>
            <a:r>
              <a:rPr lang="en-US" sz="2000" dirty="0"/>
              <a:t>, H., </a:t>
            </a:r>
            <a:r>
              <a:rPr lang="en-US" sz="2000" dirty="0" err="1"/>
              <a:t>Haotian</a:t>
            </a:r>
            <a:r>
              <a:rPr lang="en-US" sz="2000" dirty="0"/>
              <a:t>, M et al. 2020. Propagation analysis and prediction of the COVID-19. </a:t>
            </a:r>
            <a:r>
              <a:rPr lang="en-US" sz="2000" i="1" dirty="0"/>
              <a:t>Infectious Disease Modelling</a:t>
            </a:r>
            <a:r>
              <a:rPr lang="en-US" sz="2000" dirty="0"/>
              <a:t>, 5, 282-292.</a:t>
            </a:r>
            <a:endParaRPr lang="es-MX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/>
              <a:t> </a:t>
            </a:r>
            <a:r>
              <a:rPr lang="es-MX" sz="2000" dirty="0" err="1"/>
              <a:t>Saxena</a:t>
            </a:r>
            <a:r>
              <a:rPr lang="es-MX" sz="2000" dirty="0"/>
              <a:t>, S.K. (Ed.). </a:t>
            </a:r>
            <a:r>
              <a:rPr lang="es-MX" sz="2000" i="1" dirty="0"/>
              <a:t>Coronavirus </a:t>
            </a:r>
            <a:r>
              <a:rPr lang="es-MX" sz="2000" i="1" dirty="0" err="1"/>
              <a:t>Disease</a:t>
            </a:r>
            <a:r>
              <a:rPr lang="es-MX" sz="2000" i="1" dirty="0"/>
              <a:t> 2019 (COVID-19)</a:t>
            </a:r>
            <a:r>
              <a:rPr lang="es-MX" sz="2000" dirty="0"/>
              <a:t>. Springer: </a:t>
            </a:r>
            <a:r>
              <a:rPr lang="es-MX" sz="2000" dirty="0" err="1"/>
              <a:t>Singapore</a:t>
            </a:r>
            <a:r>
              <a:rPr lang="es-MX" sz="20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Stewart, A. 2016. Basic Statistics and Epidemiology. </a:t>
            </a:r>
            <a:r>
              <a:rPr lang="en-US" sz="2000" i="1" dirty="0"/>
              <a:t>A Practical Guide (4th Edition)</a:t>
            </a:r>
            <a:r>
              <a:rPr lang="en-US" sz="2000" dirty="0"/>
              <a:t>.CRC Press: Boca </a:t>
            </a:r>
            <a:r>
              <a:rPr lang="en-US" sz="2000" dirty="0" err="1"/>
              <a:t>Ratón</a:t>
            </a:r>
            <a:r>
              <a:rPr lang="en-US" sz="2000" dirty="0"/>
              <a:t>.</a:t>
            </a:r>
            <a:endParaRPr lang="es-MX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094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814FB-9E01-4B81-880F-2C84D239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758952"/>
            <a:ext cx="11516139" cy="3566160"/>
          </a:xfrm>
        </p:spPr>
        <p:txBody>
          <a:bodyPr>
            <a:normAutofit fontScale="90000"/>
          </a:bodyPr>
          <a:lstStyle/>
          <a:p>
            <a:r>
              <a:rPr lang="es-MX" dirty="0"/>
              <a:t>La aplicación </a:t>
            </a:r>
            <a:r>
              <a:rPr lang="es-MX" i="1" dirty="0"/>
              <a:t>Mosa</a:t>
            </a:r>
            <a:r>
              <a:rPr lang="es-MX" dirty="0"/>
              <a:t> es uno de los resultados pragmáticos del modelo </a:t>
            </a:r>
            <a:r>
              <a:rPr lang="es-MX" i="1" dirty="0"/>
              <a:t>Mosa…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86700-EDFC-4745-9752-F3D45438A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29701"/>
            <a:ext cx="10058400" cy="1143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cap="none" dirty="0"/>
              <a:t>El modelo </a:t>
            </a:r>
            <a:r>
              <a:rPr lang="es-MX" i="1" cap="none" dirty="0"/>
              <a:t>Mosa </a:t>
            </a:r>
            <a:r>
              <a:rPr lang="es-MX" cap="none" dirty="0"/>
              <a:t>cuenta con alcances en docencia, investigación y vinculación con los sectores sociales. La aplicación </a:t>
            </a:r>
            <a:r>
              <a:rPr lang="es-MX" i="1" cap="none" dirty="0"/>
              <a:t>Mosa </a:t>
            </a:r>
            <a:r>
              <a:rPr lang="es-MX" cap="none" dirty="0"/>
              <a:t>propicia una aproximación preventiva por medio de la toma de conciencia sobre los riesgos que contrae el contagio con el COVID19.</a:t>
            </a:r>
            <a:endParaRPr lang="es-MX" i="1" cap="none" dirty="0"/>
          </a:p>
        </p:txBody>
      </p:sp>
    </p:spTree>
    <p:extLst>
      <p:ext uri="{BB962C8B-B14F-4D97-AF65-F5344CB8AC3E}">
        <p14:creationId xmlns:p14="http://schemas.microsoft.com/office/powerpoint/2010/main" val="423475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325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Alcances del modelo </a:t>
            </a:r>
            <a:r>
              <a:rPr lang="es-ES" i="1" dirty="0"/>
              <a:t>Mosa</a:t>
            </a:r>
            <a:r>
              <a:rPr lang="es-ES" dirty="0"/>
              <a:t>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911689"/>
              </p:ext>
            </p:extLst>
          </p:nvPr>
        </p:nvGraphicFramePr>
        <p:xfrm>
          <a:off x="1126435" y="2014989"/>
          <a:ext cx="9939130" cy="434792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313043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341298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3213104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</a:tblGrid>
              <a:tr h="590628"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Docencia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Investigación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Vinculación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1210579">
                <a:tc>
                  <a:txBody>
                    <a:bodyPr/>
                    <a:lstStyle/>
                    <a:p>
                      <a:pPr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Generación de un ejemplo de aplicación de una función score con datos cruzados de diferentes fuentes.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¿Qué variables parecen determinantes en el hecho de curarse o fallecer del COVID-19? 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Contar con una aplicación que permite a las personas realizar una prueba para conocer su nivel vulnerabilidad ante el COVID-19.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1021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Aplicación de una función score basada en un análisis discriminante sobre datos cualitativos.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¿Incide el contexto social del paciente en que se cure o fallezca de COVID-19?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Incrementar el nivel de conciencia para protegerse principalmente en las poblaciones vulnerables.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1021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Exploración del análisis de correspondencias múltiples aplicado a la predicción score.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¿Ha sido similar el desempeño de los actores involucrados en la lucha contra el COVID-19?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Fomentar la cultura de la discusión científica ante problemas nacionales e internacionales.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624A6-E432-482D-988F-2CB985CC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viene a resolver el </a:t>
            </a:r>
            <a:r>
              <a:rPr lang="es-MX" i="1" dirty="0"/>
              <a:t>Mosa</a:t>
            </a:r>
            <a:r>
              <a:rPr lang="es-MX" dirty="0"/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F8BA7A-4DED-4E1D-86C0-CD669E530DD1}"/>
              </a:ext>
            </a:extLst>
          </p:cNvPr>
          <p:cNvSpPr txBox="1"/>
          <p:nvPr/>
        </p:nvSpPr>
        <p:spPr>
          <a:xfrm>
            <a:off x="459737" y="2411896"/>
            <a:ext cx="1116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En un contexto informativo del COVID-19 dominado por discursos técnicos de difícil asimilación, de divulgaciones superficiales y sobre todo, de enfoques contradictorios; el </a:t>
            </a:r>
            <a:r>
              <a:rPr lang="es-MX" sz="2400" i="1" dirty="0"/>
              <a:t>Mosa</a:t>
            </a:r>
            <a:r>
              <a:rPr lang="es-MX" sz="2400" dirty="0"/>
              <a:t> viene a sumarse a las practicas que pretenden enfocar la discusión alrededor de experiencias que permiten incidir en la toma de decisiones de ciudadanos comunes a nivel individual o colectivo para salvar vidas. </a:t>
            </a:r>
          </a:p>
        </p:txBody>
      </p:sp>
    </p:spTree>
    <p:extLst>
      <p:ext uri="{BB962C8B-B14F-4D97-AF65-F5344CB8AC3E}">
        <p14:creationId xmlns:p14="http://schemas.microsoft.com/office/powerpoint/2010/main" val="114085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3C044-D3C1-416C-B9A7-CED8411C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286603"/>
            <a:ext cx="10853531" cy="1450757"/>
          </a:xfrm>
        </p:spPr>
        <p:txBody>
          <a:bodyPr/>
          <a:lstStyle/>
          <a:p>
            <a:r>
              <a:rPr lang="es-MX" dirty="0"/>
              <a:t>Lo nuevo en la versión 0.2 del </a:t>
            </a:r>
            <a:r>
              <a:rPr lang="es-MX" i="1" dirty="0"/>
              <a:t>Mosa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7DE18-980F-49C2-9F52-0920B34B9392}"/>
              </a:ext>
            </a:extLst>
          </p:cNvPr>
          <p:cNvSpPr txBox="1">
            <a:spLocks/>
          </p:cNvSpPr>
          <p:nvPr/>
        </p:nvSpPr>
        <p:spPr>
          <a:xfrm>
            <a:off x="533797" y="2637183"/>
            <a:ext cx="10950006" cy="28094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La propia dinámica del contagio por el COVID19 como la respuesta de pacientes parecen cambiar con el tiempo y estas variaciones, deben reflejarse en un </a:t>
            </a:r>
            <a:r>
              <a:rPr lang="es-MX" i="1" dirty="0"/>
              <a:t>Mosa</a:t>
            </a:r>
            <a:r>
              <a:rPr lang="es-MX" dirty="0"/>
              <a:t> propenso a constantes actualizaciones. El </a:t>
            </a:r>
            <a:r>
              <a:rPr lang="es-MX" i="1" dirty="0"/>
              <a:t>Mosa</a:t>
            </a:r>
            <a:r>
              <a:rPr lang="es-MX" dirty="0"/>
              <a:t> en su versión 0.2 utiliza datos del 26 de julio de 2020.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La actualización del </a:t>
            </a:r>
            <a:r>
              <a:rPr lang="es-MX" i="1" dirty="0"/>
              <a:t>Mosa</a:t>
            </a:r>
            <a:r>
              <a:rPr lang="es-MX" dirty="0"/>
              <a:t> atrajo el ingreso de nuevas variables a la modelación, mismas que resultaron altamente discriminantes en esta nueva dinámica de la enfermedad.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En términos de eficiencia del modelo, la versión 0.2 cuenta con una estimación predictiva más precisa y por lo tanto, con un mayor grado de confiabilidad.</a:t>
            </a:r>
          </a:p>
          <a:p>
            <a:pPr marL="0" indent="0" algn="just">
              <a:buNone/>
            </a:pPr>
            <a:r>
              <a:rPr lang="es-MX" dirty="0"/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306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42EF0-C4C4-4E69-B9B4-EE508D4B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Alternativas a la aplicación </a:t>
            </a:r>
            <a:r>
              <a:rPr lang="es-MX" i="1" dirty="0"/>
              <a:t>Mosa….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2B3C3F4-EB1D-43E1-93B3-769F302A5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215" y="812800"/>
            <a:ext cx="4876120" cy="5294313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42DB81-BF01-4117-848A-BB261ED30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La aplicación WEB: Calculadora de complicación de salud por COVID -19 del IMSS. </a:t>
            </a:r>
          </a:p>
          <a:p>
            <a:r>
              <a:rPr lang="es-MX" dirty="0"/>
              <a:t>No cuenta con una metodología publicada para facilitar el desarrollo de un comparativo con </a:t>
            </a:r>
            <a:r>
              <a:rPr lang="es-MX" i="1" dirty="0"/>
              <a:t>Mosa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51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5A69BBAB-67EC-4123-AE0C-470B3759BC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11" r="1711"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C60FF7E-C999-47D8-8AE9-9AE0D382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prueba </a:t>
            </a:r>
            <a:r>
              <a:rPr lang="es-MX" i="1" dirty="0"/>
              <a:t>Mosa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3B739-942B-4493-9FF0-59D4D9EB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4999"/>
            <a:ext cx="10697156" cy="924339"/>
          </a:xfrm>
        </p:spPr>
        <p:txBody>
          <a:bodyPr>
            <a:normAutofit/>
          </a:bodyPr>
          <a:lstStyle/>
          <a:p>
            <a:r>
              <a:rPr lang="es-MX" dirty="0"/>
              <a:t>En su presentación actual la prueba </a:t>
            </a:r>
            <a:r>
              <a:rPr lang="es-MX" i="1" dirty="0"/>
              <a:t>Mosa</a:t>
            </a:r>
            <a:r>
              <a:rPr lang="es-MX" dirty="0"/>
              <a:t> se encuentra implementada en un formulario de 14 preguntas, diseñado en una hoja de Excel. Una vez contestado, se genera automáticamente el puntaje del score y su significado en el mismo formulario. </a:t>
            </a:r>
          </a:p>
        </p:txBody>
      </p:sp>
    </p:spTree>
    <p:extLst>
      <p:ext uri="{BB962C8B-B14F-4D97-AF65-F5344CB8AC3E}">
        <p14:creationId xmlns:p14="http://schemas.microsoft.com/office/powerpoint/2010/main" val="226772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FABD1-CA1B-4DC5-8A8C-5E2CA6A6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Interpretación del score obtenido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2EB7387-4D90-4DD2-9E39-C2EB4D085DCC}"/>
              </a:ext>
            </a:extLst>
          </p:cNvPr>
          <p:cNvSpPr txBox="1">
            <a:spLocks/>
          </p:cNvSpPr>
          <p:nvPr/>
        </p:nvSpPr>
        <p:spPr>
          <a:xfrm>
            <a:off x="1254335" y="2150092"/>
            <a:ext cx="9198980" cy="36543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La función score del </a:t>
            </a:r>
            <a:r>
              <a:rPr lang="es-MX" sz="2000" i="1" dirty="0"/>
              <a:t>Mosa </a:t>
            </a:r>
            <a:r>
              <a:rPr lang="es-MX" sz="2000" dirty="0"/>
              <a:t>varia entre el valor 0 a 1000 puntos.</a:t>
            </a:r>
            <a:endParaRPr lang="es-MX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000" dirty="0"/>
              <a:t>Un valor entre 0 y 527 indica que la persona que tomó la prueba se encuentra en una zona óptima.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 El valor entre 528 y 621 indica que la persona que tomó la prueba se encuentra en una zona de indecisión.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 Un valor superior a 622 indica que la persona que tomó la prueba se encuentra en una zona  de alerta.</a:t>
            </a:r>
          </a:p>
        </p:txBody>
      </p:sp>
    </p:spTree>
    <p:extLst>
      <p:ext uri="{BB962C8B-B14F-4D97-AF65-F5344CB8AC3E}">
        <p14:creationId xmlns:p14="http://schemas.microsoft.com/office/powerpoint/2010/main" val="267281811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08_TF22712842.potx" id="{4708C323-9511-41F2-A34B-4D9FB1CD758F}" vid="{2A25D6EF-FD31-443E-8F41-09AF3298D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purl.org/dc/dcmitype/"/>
    <ds:schemaRef ds:uri="16c05727-aa75-4e4a-9b5f-8a80a1165891"/>
    <ds:schemaRef ds:uri="http://purl.org/dc/elements/1.1/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2286</Words>
  <Application>Microsoft Office PowerPoint</Application>
  <PresentationFormat>Panorámica</PresentationFormat>
  <Paragraphs>327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Arial</vt:lpstr>
      <vt:lpstr>Bookman Old Style</vt:lpstr>
      <vt:lpstr>Calibri</vt:lpstr>
      <vt:lpstr>Franklin Gothic Book</vt:lpstr>
      <vt:lpstr>Franklin Gothic Book (Cuerpo)</vt:lpstr>
      <vt:lpstr>MS Sans Serif</vt:lpstr>
      <vt:lpstr>Times New Roman</vt:lpstr>
      <vt:lpstr>Wingdings</vt:lpstr>
      <vt:lpstr>1_RetrospectVTI</vt:lpstr>
      <vt:lpstr>COVID19  Un modelo salvavidas (Mosa)</vt:lpstr>
      <vt:lpstr>Descripción</vt:lpstr>
      <vt:lpstr>La aplicación Mosa es uno de los resultados pragmáticos del modelo Mosa…</vt:lpstr>
      <vt:lpstr>Alcances del modelo Mosa </vt:lpstr>
      <vt:lpstr>¿Qué viene a resolver el Mosa?</vt:lpstr>
      <vt:lpstr>Lo nuevo en la versión 0.2 del Mosa</vt:lpstr>
      <vt:lpstr>Alternativas a la aplicación Mosa….</vt:lpstr>
      <vt:lpstr>La prueba Mosa</vt:lpstr>
      <vt:lpstr>Interpretación del score obtenido</vt:lpstr>
      <vt:lpstr>Significado de las zonas del Mosa</vt:lpstr>
      <vt:lpstr>Tomar la prueba Mosa</vt:lpstr>
      <vt:lpstr>Presentación de PowerPoint</vt:lpstr>
      <vt:lpstr>Presentación de PowerPoint</vt:lpstr>
      <vt:lpstr>Fuentes de datos</vt:lpstr>
      <vt:lpstr>Metodología y validación del Mosa</vt:lpstr>
      <vt:lpstr>Inicialización del modelo </vt:lpstr>
      <vt:lpstr>Elección de variables del Mosa</vt:lpstr>
      <vt:lpstr>Variables discrimantes del Mosa</vt:lpstr>
      <vt:lpstr>Consideraciones sobre variables sociodemográficas </vt:lpstr>
      <vt:lpstr>Presentación de PowerPoint</vt:lpstr>
      <vt:lpstr>Presentación de PowerPoint</vt:lpstr>
      <vt:lpstr>Presentación de PowerPoint</vt:lpstr>
      <vt:lpstr>Eficiencia de la selección: la curva LIFT</vt:lpstr>
      <vt:lpstr>Sensibilidad vs. especificidad: Curva ROC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 Un modelo salvavidas (Mosa)</dc:title>
  <dc:creator>Djamel Toudert</dc:creator>
  <cp:lastModifiedBy>ceagi2004@gmail.com</cp:lastModifiedBy>
  <cp:revision>77</cp:revision>
  <dcterms:created xsi:type="dcterms:W3CDTF">2020-07-15T20:17:21Z</dcterms:created>
  <dcterms:modified xsi:type="dcterms:W3CDTF">2020-07-28T03:32:40Z</dcterms:modified>
</cp:coreProperties>
</file>