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29"/>
  </p:notesMasterIdLst>
  <p:handoutMasterIdLst>
    <p:handoutMasterId r:id="rId30"/>
  </p:handoutMasterIdLst>
  <p:sldIdLst>
    <p:sldId id="298" r:id="rId5"/>
    <p:sldId id="303" r:id="rId6"/>
    <p:sldId id="324" r:id="rId7"/>
    <p:sldId id="300" r:id="rId8"/>
    <p:sldId id="304" r:id="rId9"/>
    <p:sldId id="325" r:id="rId10"/>
    <p:sldId id="305" r:id="rId11"/>
    <p:sldId id="306" r:id="rId12"/>
    <p:sldId id="302" r:id="rId13"/>
    <p:sldId id="326" r:id="rId14"/>
    <p:sldId id="327" r:id="rId15"/>
    <p:sldId id="308" r:id="rId16"/>
    <p:sldId id="309" r:id="rId17"/>
    <p:sldId id="311" r:id="rId18"/>
    <p:sldId id="320" r:id="rId19"/>
    <p:sldId id="321" r:id="rId20"/>
    <p:sldId id="312" r:id="rId21"/>
    <p:sldId id="323" r:id="rId22"/>
    <p:sldId id="310" r:id="rId23"/>
    <p:sldId id="313" r:id="rId24"/>
    <p:sldId id="314" r:id="rId25"/>
    <p:sldId id="315" r:id="rId26"/>
    <p:sldId id="317" r:id="rId27"/>
    <p:sldId id="318" r:id="rId28"/>
  </p:sldIdLst>
  <p:sldSz cx="12192000" cy="6858000"/>
  <p:notesSz cx="6858000" cy="9144000"/>
  <p:defaultTextStyle>
    <a:defPPr rtl="0"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briela Munoz-Melendez" initials="GM" lastIdx="1" clrIdx="0">
    <p:extLst>
      <p:ext uri="{19B8F6BF-5375-455C-9EA6-DF929625EA0E}">
        <p15:presenceInfo xmlns:p15="http://schemas.microsoft.com/office/powerpoint/2012/main" userId="a16e1acb2d74ad4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E74E1C-1808-45B2-B75C-4D9001095507}" type="datetime1">
              <a:rPr lang="es-ES" smtClean="0"/>
              <a:t>18/07/2020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418C9D-7709-4A95-8F43-BBF0364748ED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320285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DDD639-B493-4C6F-8888-3252BB671C65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/>
            <a:r>
              <a:rPr lang="es-ES" noProof="0" dirty="0"/>
              <a:t>Segundo nivel</a:t>
            </a:r>
          </a:p>
          <a:p>
            <a:pPr lvl="2"/>
            <a:r>
              <a:rPr lang="es-ES" noProof="0" dirty="0"/>
              <a:t>Tercer nivel</a:t>
            </a:r>
          </a:p>
          <a:p>
            <a:pPr lvl="3"/>
            <a:r>
              <a:rPr lang="es-ES" noProof="0" dirty="0"/>
              <a:t>Cuarto nivel</a:t>
            </a:r>
          </a:p>
          <a:p>
            <a:pPr lvl="4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909E6-4FD5-449B-938E-8FE1DD2E6C2B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2638602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09E6-4FD5-449B-938E-8FE1DD2E6C2B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0565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909E6-4FD5-449B-938E-8FE1DD2E6C2B}" type="slidenum">
              <a:rPr lang="es-ES" smtClean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12465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BC9D2E-4262-4D66-B695-BE788D84072B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6234375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B17B069-C176-49CE-B015-141C4094D82C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5404659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rtlCol="0"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85FED23-3BF1-4A68-B660-492C651EE795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1" name="Marcador de número de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6278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5C27429-2C82-4C57-B7CC-62FE9723E4EF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9" name="Marcador de pie de pá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0" name="Marcador de posición de número de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58835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posición de contenido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49BD86-8774-44D6-B764-617249AD43F8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11" name="Marcador de pie de pá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12" name="Marcador de posición de número de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9639257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6" name="Marcador de fech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B9C095-47B6-40E6-B8B1-485026BAA979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7" name="Marcador de pie de pá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8" name="Marcador de número de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268543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90C87F-AA4E-4F2C-9C29-897EAC3BF71A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33393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 rtlCol="0"/>
          <a:lstStyle/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43465" y="3043050"/>
            <a:ext cx="3517567" cy="3064505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 rtlCol="0"/>
          <a:lstStyle>
            <a:lvl1pPr algn="l">
              <a:defRPr/>
            </a:lvl1pPr>
          </a:lstStyle>
          <a:p>
            <a:pPr rtl="0"/>
            <a:fld id="{18398048-5A25-40D5-B468-A26206AE4AA8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 rtlCol="0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711844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rtlCol="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dirty="0"/>
              <a:t>Haga clic en el icono para agregar una imagen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fld id="{99645712-319F-4E90-BCEB-D987D92F516A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6" name="Marcador de posición de pie de pá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/>
          <a:p>
            <a:pPr algn="l"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201613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D1FE31BA-0339-46EE-ACF7-DCEDA255DE2F}" type="datetime1">
              <a:rPr lang="es-ES" noProof="0" smtClean="0"/>
              <a:t>18/07/2020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pPr rtl="0"/>
            <a:fld id="{3A98EE3D-8CD1-4C3F-BD1C-C98C9596463C}" type="slidenum">
              <a:rPr lang="es-ES" noProof="0" smtClean="0"/>
              <a:t>‹Nº›</a:t>
            </a:fld>
            <a:endParaRPr lang="es-ES" noProof="0" dirty="0"/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6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ángulo 32">
            <a:extLst>
              <a:ext uri="{FF2B5EF4-FFF2-40B4-BE49-F238E27FC236}">
                <a16:creationId xmlns:a16="http://schemas.microsoft.com/office/drawing/2014/main" id="{2FDF0794-1B86-42B2-B8C7-F60123E638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9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Imagen 3" descr="Un trozo de papel con un lápiz situado encima">
            <a:extLst>
              <a:ext uri="{FF2B5EF4-FFF2-40B4-BE49-F238E27FC236}">
                <a16:creationId xmlns:a16="http://schemas.microsoft.com/office/drawing/2014/main" id="{65810330-F0B5-43C9-BC34-094FFB5C05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975"/>
            <a:ext cx="12191980" cy="6858000"/>
          </a:xfrm>
          <a:prstGeom prst="rect">
            <a:avLst/>
          </a:prstGeom>
        </p:spPr>
      </p:pic>
      <p:sp>
        <p:nvSpPr>
          <p:cNvPr id="35" name="Rectángulo 34">
            <a:extLst>
              <a:ext uri="{FF2B5EF4-FFF2-40B4-BE49-F238E27FC236}">
                <a16:creationId xmlns:a16="http://schemas.microsoft.com/office/drawing/2014/main" id="{C5373426-E26E-431D-959C-5DB96C0B62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12607" y="1238442"/>
            <a:ext cx="3635926" cy="4355751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76090" y="2242318"/>
            <a:ext cx="3209973" cy="1734637"/>
          </a:xfrm>
        </p:spPr>
        <p:txBody>
          <a:bodyPr rtlCol="0" anchor="b">
            <a:normAutofit fontScale="90000"/>
          </a:bodyPr>
          <a:lstStyle/>
          <a:p>
            <a:r>
              <a:rPr lang="es-ES" sz="4000" dirty="0">
                <a:solidFill>
                  <a:schemeClr val="tx1"/>
                </a:solidFill>
              </a:rPr>
              <a:t>COVID19</a:t>
            </a:r>
            <a:br>
              <a:rPr lang="es-ES" sz="4400" dirty="0">
                <a:solidFill>
                  <a:schemeClr val="tx1"/>
                </a:solidFill>
              </a:rPr>
            </a:br>
            <a:br>
              <a:rPr lang="es-ES" sz="4400" dirty="0">
                <a:solidFill>
                  <a:schemeClr val="tx1"/>
                </a:solidFill>
              </a:rPr>
            </a:br>
            <a:r>
              <a:rPr lang="es-ES" sz="4400" dirty="0">
                <a:solidFill>
                  <a:schemeClr val="tx1"/>
                </a:solidFill>
              </a:rPr>
              <a:t>Un modelo salvavidas (</a:t>
            </a:r>
            <a:r>
              <a:rPr lang="es-ES" sz="3100" i="1" dirty="0">
                <a:solidFill>
                  <a:schemeClr val="tx1"/>
                </a:solidFill>
              </a:rPr>
              <a:t>Mosa</a:t>
            </a:r>
            <a:r>
              <a:rPr lang="es-ES" sz="4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7750" y="4108174"/>
            <a:ext cx="3205640" cy="1274588"/>
          </a:xfrm>
        </p:spPr>
        <p:txBody>
          <a:bodyPr rtlCol="0" anchor="t">
            <a:normAutofit fontScale="92500" lnSpcReduction="10000"/>
          </a:bodyPr>
          <a:lstStyle/>
          <a:p>
            <a:pPr rtl="0">
              <a:lnSpc>
                <a:spcPct val="100000"/>
              </a:lnSpc>
            </a:pPr>
            <a:r>
              <a:rPr lang="es-ES" sz="1600" dirty="0"/>
              <a:t>Djamel Toudert</a:t>
            </a:r>
          </a:p>
          <a:p>
            <a:pPr rtl="0">
              <a:lnSpc>
                <a:spcPct val="100000"/>
              </a:lnSpc>
            </a:pPr>
            <a:r>
              <a:rPr lang="es-ES" sz="1600" dirty="0"/>
              <a:t>Colegio de la frontera norte</a:t>
            </a:r>
          </a:p>
          <a:p>
            <a:pPr rtl="0">
              <a:lnSpc>
                <a:spcPct val="100000"/>
              </a:lnSpc>
            </a:pPr>
            <a:r>
              <a:rPr lang="es-ES" sz="1600" cap="none" dirty="0"/>
              <a:t>toudert@colef.mx</a:t>
            </a:r>
          </a:p>
        </p:txBody>
      </p:sp>
      <p:cxnSp>
        <p:nvCxnSpPr>
          <p:cNvPr id="37" name="Conector recto 36">
            <a:extLst>
              <a:ext uri="{FF2B5EF4-FFF2-40B4-BE49-F238E27FC236}">
                <a16:creationId xmlns:a16="http://schemas.microsoft.com/office/drawing/2014/main" id="{96D07482-83A3-4451-943C-B46961082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76090" y="4508519"/>
            <a:ext cx="31089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ángulo 38">
            <a:extLst>
              <a:ext uri="{FF2B5EF4-FFF2-40B4-BE49-F238E27FC236}">
                <a16:creationId xmlns:a16="http://schemas.microsoft.com/office/drawing/2014/main" id="{EDC90921-9082-491B-940E-827D679F34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1439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805246-9F6A-4039-9ADB-124B12E6A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Tomar la prueba </a:t>
            </a:r>
            <a:r>
              <a:rPr lang="es-MX" i="1" dirty="0"/>
              <a:t>Mosa</a:t>
            </a:r>
            <a:endParaRPr lang="es-MX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549F84-240A-458E-A0FB-52D7C8A3CA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Copiar el archivo Mosa-Ver.0.1.xlsx en su computadora y abrirlo con la aplicación Excel. Contestar las 11 preguntas de la prueba, visualizar el score obtenido y su significado. El cuestionario funciona en la versión de OFFICE 365 más actualizada.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Si no cuenta con la versión más actualizada de OFFICE 365, se puede usar la hoja de calculo de Google Drive (en la nube) que cuenta con una compatibilidad del 100% con el archivo Mosa-Ver.0.1.xlsx.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El archivo Mosa-Ver.0.1.xlsx se descarga del mismo sitio que alberga este documento.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Próximamente contaremos con una aplicación para teléfonos móviles. </a:t>
            </a:r>
          </a:p>
          <a:p>
            <a:endParaRPr lang="es-MX" dirty="0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D2EFFE0-65B4-4BEE-9B8D-3016412AC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6" y="3043051"/>
            <a:ext cx="3517567" cy="3064505"/>
          </a:xfrm>
        </p:spPr>
        <p:txBody>
          <a:bodyPr/>
          <a:lstStyle/>
          <a:p>
            <a:r>
              <a:rPr lang="es-MX" dirty="0"/>
              <a:t>Contestar las 11 preguntas de la prueba, visualizar el score obtenido y su significado. </a:t>
            </a:r>
          </a:p>
        </p:txBody>
      </p:sp>
    </p:spTree>
    <p:extLst>
      <p:ext uri="{BB962C8B-B14F-4D97-AF65-F5344CB8AC3E}">
        <p14:creationId xmlns:p14="http://schemas.microsoft.com/office/powerpoint/2010/main" val="263479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Una captura de pantalla de una computadora&#10;&#10;Descripción generada automáticamente">
            <a:extLst>
              <a:ext uri="{FF2B5EF4-FFF2-40B4-BE49-F238E27FC236}">
                <a16:creationId xmlns:a16="http://schemas.microsoft.com/office/drawing/2014/main" id="{AC40AE39-8F62-4E12-8486-8A56EF08C3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7983" y="1425825"/>
            <a:ext cx="9144000" cy="4543425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B6602EA3-1CF1-46BA-8AB4-27A41F07D915}"/>
              </a:ext>
            </a:extLst>
          </p:cNvPr>
          <p:cNvSpPr txBox="1">
            <a:spLocks/>
          </p:cNvSpPr>
          <p:nvPr/>
        </p:nvSpPr>
        <p:spPr>
          <a:xfrm>
            <a:off x="1097280" y="286603"/>
            <a:ext cx="10058400" cy="800075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dirty="0"/>
              <a:t>Animado del procedimiento de llenado*</a:t>
            </a:r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9285411E-ACF9-4B2E-A860-23913A5E47A8}"/>
              </a:ext>
            </a:extLst>
          </p:cNvPr>
          <p:cNvSpPr txBox="1">
            <a:spLocks/>
          </p:cNvSpPr>
          <p:nvPr/>
        </p:nvSpPr>
        <p:spPr>
          <a:xfrm>
            <a:off x="96740" y="6202198"/>
            <a:ext cx="4448755" cy="212397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700" i="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MX" sz="6400" dirty="0"/>
              <a:t>* Funciona en la modalidad proyección.</a:t>
            </a:r>
            <a:r>
              <a:rPr lang="es-MX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4453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DB96A167-CE5F-40AD-A69C-23155656172F}"/>
              </a:ext>
            </a:extLst>
          </p:cNvPr>
          <p:cNvSpPr txBox="1"/>
          <p:nvPr/>
        </p:nvSpPr>
        <p:spPr>
          <a:xfrm>
            <a:off x="4492486" y="2160104"/>
            <a:ext cx="46515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6600" dirty="0"/>
              <a:t>Anexos</a:t>
            </a:r>
          </a:p>
        </p:txBody>
      </p:sp>
    </p:spTree>
    <p:extLst>
      <p:ext uri="{BB962C8B-B14F-4D97-AF65-F5344CB8AC3E}">
        <p14:creationId xmlns:p14="http://schemas.microsoft.com/office/powerpoint/2010/main" val="13239009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4E92C6-2C83-46AD-A82C-917986CD0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Fuentes de datos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B793C31F-EF40-4A77-980B-560A1B9C7B82}"/>
              </a:ext>
            </a:extLst>
          </p:cNvPr>
          <p:cNvSpPr txBox="1">
            <a:spLocks/>
          </p:cNvSpPr>
          <p:nvPr/>
        </p:nvSpPr>
        <p:spPr>
          <a:xfrm>
            <a:off x="1337558" y="2177773"/>
            <a:ext cx="9648494" cy="36001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/>
              <a:t>Para la elaboración del modelo </a:t>
            </a:r>
            <a:r>
              <a:rPr lang="es-MX" sz="2400" i="1" dirty="0"/>
              <a:t>Mosa</a:t>
            </a:r>
            <a:r>
              <a:rPr lang="es-MX" sz="2400" dirty="0"/>
              <a:t> se usaron dos fuentes de datos públicos: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Datos abiertos de COVID-19 de la Dirección General de Epidemiología, secretaría de salud. La información utilizada representa un cúmulo de datos hasta el 10 de mayo de 2020.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Datos abiertos del Visualizador Analítico para el COVID-19 de El Instituto Nacional de Estadística y Geografía (INEGI).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252976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095AA-AFBC-4B38-90CA-B147B12A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Metodología y validación del </a:t>
            </a:r>
            <a:r>
              <a:rPr lang="es-MX" i="1" dirty="0"/>
              <a:t>Mosa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2B69BA0-EAC9-479B-951C-19C9C0DE793B}"/>
              </a:ext>
            </a:extLst>
          </p:cNvPr>
          <p:cNvSpPr txBox="1">
            <a:spLocks/>
          </p:cNvSpPr>
          <p:nvPr/>
        </p:nvSpPr>
        <p:spPr>
          <a:xfrm>
            <a:off x="1097280" y="2252740"/>
            <a:ext cx="9648494" cy="36001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/>
              <a:t>Para la elaboración del modelo </a:t>
            </a:r>
            <a:r>
              <a:rPr lang="es-MX" sz="2400" i="1" dirty="0"/>
              <a:t>Mosa</a:t>
            </a:r>
            <a:r>
              <a:rPr lang="es-MX" sz="2400" dirty="0"/>
              <a:t> se usaron dos fuentes de datos públicos: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Variable a discriminar: Pacientes con un diagnóstico positivo de COVID-19 que se curaron o fallecieron.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Se trabajo con una muestra aleatoria sin remplazo de 4000 pacientes curados y 4000 fallecidos que representan cerca del 20% del total hasta el 10 de mayo del 2020.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2928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668454-E411-41AF-8B51-5C0FF83DA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Inicialización del modelo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BEECF2B-36AC-476C-B4C7-E052FB0AE732}"/>
              </a:ext>
            </a:extLst>
          </p:cNvPr>
          <p:cNvSpPr txBox="1">
            <a:spLocks/>
          </p:cNvSpPr>
          <p:nvPr/>
        </p:nvSpPr>
        <p:spPr>
          <a:xfrm>
            <a:off x="1271753" y="2393699"/>
            <a:ext cx="9648494" cy="36001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s-MX" sz="2400" dirty="0"/>
              <a:t>Durante la inicialización del modelo Mosa se usaron 38 variables exógenas con sus respectivas 162 modalidades: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18 variables provenientes del conjunto de “Datos abiertos de COVID-19” de la Secretaría de Salud.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20 variables sociodemográficas y económicas provenientes del conjunto de “Datos abiertos del Visualizador Analítico para el COVID-19” del Instituto Nacional de Estadística y Geografía (INEGI).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557397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9F654-234B-46F4-88D2-F2E5BD06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Elección de variables del </a:t>
            </a:r>
            <a:r>
              <a:rPr lang="es-MX" i="1" dirty="0"/>
              <a:t>Mosa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D84274-DD1B-4345-B6D9-3D956D38D05E}"/>
              </a:ext>
            </a:extLst>
          </p:cNvPr>
          <p:cNvSpPr txBox="1">
            <a:spLocks/>
          </p:cNvSpPr>
          <p:nvPr/>
        </p:nvSpPr>
        <p:spPr>
          <a:xfrm>
            <a:off x="1036320" y="2131919"/>
            <a:ext cx="10058400" cy="3977334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</a:t>
            </a:r>
            <a:r>
              <a:rPr lang="es-MX" sz="2000" dirty="0"/>
              <a:t>Para elegir las variables exógenas del modelo Mosa, se tomó como criterio estadístico el nivel de discriminación de las modalidades endógenas (curado, fallecido) expresado por el valor-test y su respectiva probabilidad.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000" dirty="0"/>
              <a:t> De las 38 variables iniciales, se eligieron 11 por su alto nivel de discriminación para la elaboración del Modelo (valor-test &gt; a 5.50 cuando el valor de 2 resultó ser significativo a un nivel del 95%).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000" dirty="0"/>
              <a:t> Del conjunto de las variables</a:t>
            </a:r>
            <a:r>
              <a:rPr lang="es-MX" sz="2000" i="1" dirty="0"/>
              <a:t> </a:t>
            </a:r>
            <a:r>
              <a:rPr lang="es-MX" sz="2000" dirty="0"/>
              <a:t>elegidas (véase lista enseguida), 10 de ellas provienen del “Datos abiertos de COVID-19” de la Secretaría de Salud y una del conjunto “Datos abiertos del Visualizador Analítico para el COVID-19” del Instituto Nacional de Estadística y Geografía (INEGI).</a:t>
            </a:r>
          </a:p>
          <a:p>
            <a:pPr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1524756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095AA-AFBC-4B38-90CA-B147B12A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Variables discrimantes del </a:t>
            </a:r>
            <a:r>
              <a:rPr lang="es-MX" i="1" dirty="0"/>
              <a:t>Mosa</a:t>
            </a:r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CDEE01C5-127E-4ABE-9B1F-1EA0BE46860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213299"/>
              </p:ext>
            </p:extLst>
          </p:nvPr>
        </p:nvGraphicFramePr>
        <p:xfrm>
          <a:off x="1272208" y="2040834"/>
          <a:ext cx="9883473" cy="42855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61114">
                  <a:extLst>
                    <a:ext uri="{9D8B030D-6E8A-4147-A177-3AD203B41FA5}">
                      <a16:colId xmlns:a16="http://schemas.microsoft.com/office/drawing/2014/main" val="2383594684"/>
                    </a:ext>
                  </a:extLst>
                </a:gridCol>
                <a:gridCol w="1895061">
                  <a:extLst>
                    <a:ext uri="{9D8B030D-6E8A-4147-A177-3AD203B41FA5}">
                      <a16:colId xmlns:a16="http://schemas.microsoft.com/office/drawing/2014/main" val="2849499899"/>
                    </a:ext>
                  </a:extLst>
                </a:gridCol>
                <a:gridCol w="2727298">
                  <a:extLst>
                    <a:ext uri="{9D8B030D-6E8A-4147-A177-3AD203B41FA5}">
                      <a16:colId xmlns:a16="http://schemas.microsoft.com/office/drawing/2014/main" val="3935809789"/>
                    </a:ext>
                  </a:extLst>
                </a:gridCol>
              </a:tblGrid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Variables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Modalidades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20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Probabilidad</a:t>
                      </a: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09249301"/>
                  </a:ext>
                </a:extLst>
              </a:tr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Género del paciente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94847092"/>
                  </a:ext>
                </a:extLst>
              </a:tr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Grupos de edades del paciente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45869391"/>
                  </a:ext>
                </a:extLst>
              </a:tr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Sector en donde se atiende el paciente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1624276"/>
                  </a:ext>
                </a:extLst>
              </a:tr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embarazo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71445395"/>
                  </a:ext>
                </a:extLst>
              </a:tr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diabetes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432127781"/>
                  </a:ext>
                </a:extLst>
              </a:tr>
              <a:tr h="47538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enfermedad pulmonar obstructiva crónica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28264065"/>
                  </a:ext>
                </a:extLst>
              </a:tr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Hipertensión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02957564"/>
                  </a:ext>
                </a:extLst>
              </a:tr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enfermedad cardiovascular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33211630"/>
                  </a:ext>
                </a:extLst>
              </a:tr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diagnóstico de obesidad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42017532"/>
                  </a:ext>
                </a:extLst>
              </a:tr>
              <a:tr h="32911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Presenta  diagnóstico de insuficiencia renal crónica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99978702"/>
                  </a:ext>
                </a:extLst>
              </a:tr>
              <a:tr h="475381">
                <a:tc>
                  <a:txBody>
                    <a:bodyPr/>
                    <a:lstStyle/>
                    <a:p>
                      <a:pPr algn="ctr" fontAlgn="b"/>
                      <a:r>
                        <a:rPr lang="es-MX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% de Niños de 3 a 5 años que asisten a la escuela en el municipio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398966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0450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EE9F654-234B-46F4-88D2-F2E5BD063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Consideraciones sobre variables sociodemográficas </a:t>
            </a:r>
            <a:endParaRPr lang="es-MX" i="1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2830180-F660-41C9-AE0C-8F64057CEAC2}"/>
              </a:ext>
            </a:extLst>
          </p:cNvPr>
          <p:cNvSpPr txBox="1"/>
          <p:nvPr/>
        </p:nvSpPr>
        <p:spPr>
          <a:xfrm>
            <a:off x="206734" y="4448844"/>
            <a:ext cx="1116242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s-MX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endParaRPr lang="es-MX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sz="2000" b="0" i="0" u="none" strike="noStrike" dirty="0">
              <a:solidFill>
                <a:srgbClr val="000000"/>
              </a:solidFill>
              <a:effectLst/>
              <a:latin typeface="Franklin Gothic Book" panose="020B0503020102020204" pitchFamily="34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133A64-A314-49AA-B2CD-DC5376EA6E88}"/>
              </a:ext>
            </a:extLst>
          </p:cNvPr>
          <p:cNvSpPr txBox="1">
            <a:spLocks/>
          </p:cNvSpPr>
          <p:nvPr/>
        </p:nvSpPr>
        <p:spPr>
          <a:xfrm>
            <a:off x="1066800" y="2229104"/>
            <a:ext cx="10058400" cy="443947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Font typeface="Wingdings" panose="05000000000000000000" pitchFamily="2" charset="2"/>
              <a:buChar char="q"/>
            </a:pPr>
            <a:r>
              <a:rPr lang="es-MX" sz="2400" dirty="0"/>
              <a:t> </a:t>
            </a:r>
            <a:r>
              <a:rPr lang="es-MX" sz="2000" dirty="0"/>
              <a:t>Llama la atención la presencia de la variable exógena “% de Niños de 3 a 5 años que asisten a la escuela en el municipio de residencia” que resultó lo suficientemente discriminante de las modalidades de la variable endógena. Podemos adelantar el hecho que a menor % de niños que asisten a la escuela corresponden scores más altos que son propicios a fallecer. Esta observación que es uno de los resultados preliminares del Modelo </a:t>
            </a:r>
            <a:r>
              <a:rPr lang="es-MX" sz="2000" i="1" dirty="0"/>
              <a:t>Mosa parece</a:t>
            </a:r>
            <a:r>
              <a:rPr lang="es-MX" sz="2000" dirty="0"/>
              <a:t> encontrar su justificación en algunas tesis sobre el desarrollo de una inmunidad social propiciada por esta categoría de infantes.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sz="2000" dirty="0"/>
              <a:t> Desde otra perspectiva, a pesar de que las variables “población total” y el “% de la población que trabaja en un municipio distinto al de residencia” resultaron discriminantes a un nivel de significación del 95% no fueron incluidas para cumplir satisfactoriamente con los criterios de validación y de eficiencia del modelo de sustento de la aplicación </a:t>
            </a:r>
            <a:r>
              <a:rPr lang="es-MX" sz="2000" i="1" dirty="0"/>
              <a:t>Mosa</a:t>
            </a:r>
            <a:r>
              <a:rPr lang="es-MX" sz="2000" dirty="0"/>
              <a:t>.</a:t>
            </a:r>
            <a:endParaRPr lang="es-MX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444996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357E561-1AD1-4BC2-859C-548D5FFA09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8907433"/>
              </p:ext>
            </p:extLst>
          </p:nvPr>
        </p:nvGraphicFramePr>
        <p:xfrm>
          <a:off x="3935896" y="0"/>
          <a:ext cx="7774608" cy="63696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66955">
                  <a:extLst>
                    <a:ext uri="{9D8B030D-6E8A-4147-A177-3AD203B41FA5}">
                      <a16:colId xmlns:a16="http://schemas.microsoft.com/office/drawing/2014/main" val="3762832525"/>
                    </a:ext>
                  </a:extLst>
                </a:gridCol>
                <a:gridCol w="2181950">
                  <a:extLst>
                    <a:ext uri="{9D8B030D-6E8A-4147-A177-3AD203B41FA5}">
                      <a16:colId xmlns:a16="http://schemas.microsoft.com/office/drawing/2014/main" val="1023987565"/>
                    </a:ext>
                  </a:extLst>
                </a:gridCol>
                <a:gridCol w="1517879">
                  <a:extLst>
                    <a:ext uri="{9D8B030D-6E8A-4147-A177-3AD203B41FA5}">
                      <a16:colId xmlns:a16="http://schemas.microsoft.com/office/drawing/2014/main" val="2379186291"/>
                    </a:ext>
                  </a:extLst>
                </a:gridCol>
                <a:gridCol w="1084199">
                  <a:extLst>
                    <a:ext uri="{9D8B030D-6E8A-4147-A177-3AD203B41FA5}">
                      <a16:colId xmlns:a16="http://schemas.microsoft.com/office/drawing/2014/main" val="2198199741"/>
                    </a:ext>
                  </a:extLst>
                </a:gridCol>
                <a:gridCol w="1323625">
                  <a:extLst>
                    <a:ext uri="{9D8B030D-6E8A-4147-A177-3AD203B41FA5}">
                      <a16:colId xmlns:a16="http://schemas.microsoft.com/office/drawing/2014/main" val="6547094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Ejes considerados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Coef</a:t>
                      </a:r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. de la función discriminante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Coef</a:t>
                      </a:r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. de regresión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T-</a:t>
                      </a:r>
                      <a:r>
                        <a:rPr lang="es-MX" sz="1400" b="1" i="0" u="none" strike="noStrike" dirty="0" err="1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student</a:t>
                      </a:r>
                      <a:endParaRPr lang="es-MX" sz="1400" b="1" i="0" u="none" strike="noStrike" dirty="0">
                        <a:solidFill>
                          <a:schemeClr val="bg1"/>
                        </a:solidFill>
                        <a:effectLst/>
                        <a:latin typeface="Franklin Gothic Book (Cuerpo)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Franklin Gothic Book (Cuerpo)"/>
                        </a:rPr>
                        <a:t>Probabilidad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890715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-0.1092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-0.038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2.34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694228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1.1114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0.3869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15.47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28226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3.0906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1.0758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42.14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339444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0.6705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0.2334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7.04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995626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0.4102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0.1428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4.11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65827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-0.4712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-0.164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4.86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4140052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11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0.4972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0.1731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4.96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66744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0.3821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0.133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3.86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00816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-0.4908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-0.1708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4.76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71786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0.4158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0.1447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3.92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3175740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22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0.2119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0.0737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2.02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0.043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024013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0.3583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0.1247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3.28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0.001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81987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26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-0.7754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-0.2699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7.15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95302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-0.7131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-0.2482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6.31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398261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1.1655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0.4057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9.09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1589965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Eje 31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-2.1263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-0.7401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15.75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MX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 (Cuerpo)"/>
                        </a:rPr>
                        <a:t>0.000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560016531"/>
                  </a:ext>
                </a:extLst>
              </a:tr>
            </a:tbl>
          </a:graphicData>
        </a:graphic>
      </p:graphicFrame>
      <p:sp>
        <p:nvSpPr>
          <p:cNvPr id="3" name="CuadroTexto 2">
            <a:extLst>
              <a:ext uri="{FF2B5EF4-FFF2-40B4-BE49-F238E27FC236}">
                <a16:creationId xmlns:a16="http://schemas.microsoft.com/office/drawing/2014/main" id="{5E2CD54E-17E7-427E-A759-7317F2DE661D}"/>
              </a:ext>
            </a:extLst>
          </p:cNvPr>
          <p:cNvSpPr txBox="1"/>
          <p:nvPr/>
        </p:nvSpPr>
        <p:spPr>
          <a:xfrm>
            <a:off x="106017" y="488315"/>
            <a:ext cx="38298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Validación de la función linear discriminantes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177A1CD-C43F-4341-B5C5-0F29810B76D6}"/>
              </a:ext>
            </a:extLst>
          </p:cNvPr>
          <p:cNvSpPr txBox="1"/>
          <p:nvPr/>
        </p:nvSpPr>
        <p:spPr>
          <a:xfrm>
            <a:off x="106018" y="2743200"/>
            <a:ext cx="382987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MX" b="0" i="0" u="none" strike="noStrike" baseline="0" dirty="0">
              <a:latin typeface="MS Sans Serif"/>
            </a:endParaRPr>
          </a:p>
          <a:p>
            <a:r>
              <a:rPr lang="pt-BR" sz="1800" b="0" i="0" u="none" strike="noStrike" baseline="0" dirty="0">
                <a:latin typeface="Franklin Gothic Book (Cuerpo)"/>
              </a:rPr>
              <a:t>R2 = 0.35405     </a:t>
            </a:r>
          </a:p>
          <a:p>
            <a:r>
              <a:rPr lang="pt-BR" sz="1800" b="0" i="0" u="none" strike="noStrike" baseline="0" dirty="0">
                <a:latin typeface="Franklin Gothic Book (Cuerpo)"/>
              </a:rPr>
              <a:t>F  = 173.36635     </a:t>
            </a:r>
          </a:p>
          <a:p>
            <a:r>
              <a:rPr lang="pt-BR" sz="1800" b="0" i="0" u="none" strike="noStrike" baseline="0" dirty="0">
                <a:latin typeface="Franklin Gothic Book (Cuerpo)"/>
              </a:rPr>
              <a:t>PROB. = 0.000</a:t>
            </a:r>
          </a:p>
          <a:p>
            <a:r>
              <a:rPr lang="es-MX" sz="1800" b="0" i="0" u="none" strike="noStrike" baseline="0" dirty="0">
                <a:latin typeface="Franklin Gothic Book (Cuerpo)"/>
              </a:rPr>
              <a:t>D2 (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Franklin Gothic Book (Cuerpo)"/>
              </a:rPr>
              <a:t>Mahalanobis</a:t>
            </a:r>
            <a:r>
              <a:rPr lang="es-MX" dirty="0">
                <a:solidFill>
                  <a:srgbClr val="000000"/>
                </a:solidFill>
                <a:latin typeface="Franklin Gothic Book (Cuerpo)"/>
              </a:rPr>
              <a:t>)</a:t>
            </a:r>
            <a:r>
              <a:rPr lang="es-MX" sz="1800" b="0" i="0" u="none" strike="noStrike" baseline="0" dirty="0">
                <a:latin typeface="Franklin Gothic Book (Cuerpo)"/>
              </a:rPr>
              <a:t> = 1.74694     </a:t>
            </a:r>
          </a:p>
          <a:p>
            <a:r>
              <a:rPr lang="es-MX" sz="1800" b="0" i="0" u="none" strike="noStrike" baseline="0" dirty="0">
                <a:latin typeface="Franklin Gothic Book (Cuerpo)"/>
              </a:rPr>
              <a:t>T2 (</a:t>
            </a:r>
            <a:r>
              <a:rPr lang="es-MX" sz="1800" b="0" i="0" u="none" strike="noStrike" baseline="0" dirty="0">
                <a:solidFill>
                  <a:srgbClr val="000000"/>
                </a:solidFill>
                <a:latin typeface="Franklin Gothic Book (Cuerpo)"/>
              </a:rPr>
              <a:t>Hotelling)</a:t>
            </a:r>
            <a:r>
              <a:rPr lang="es-MX" sz="1800" b="0" i="0" u="none" strike="noStrike" baseline="0" dirty="0">
                <a:latin typeface="Franklin Gothic Book (Cuerpo)"/>
              </a:rPr>
              <a:t> = 2620.41504     </a:t>
            </a:r>
          </a:p>
          <a:p>
            <a:r>
              <a:rPr lang="es-MX" sz="1800" b="0" i="0" u="none" strike="noStrike" baseline="0" dirty="0">
                <a:latin typeface="Franklin Gothic Book (Cuerpo)"/>
              </a:rPr>
              <a:t>PROB. = 0.000</a:t>
            </a:r>
            <a:endParaRPr lang="es-MX" dirty="0">
              <a:latin typeface="Franklin Gothic Book (Cuerpo)"/>
            </a:endParaRPr>
          </a:p>
        </p:txBody>
      </p:sp>
    </p:spTree>
    <p:extLst>
      <p:ext uri="{BB962C8B-B14F-4D97-AF65-F5344CB8AC3E}">
        <p14:creationId xmlns:p14="http://schemas.microsoft.com/office/powerpoint/2010/main" val="3908915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13ADB7-DAF4-4399-9F7D-37DBBF84A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Descripción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8D7D87F-0602-4FA1-BB5A-7028D6D408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s-MX" dirty="0"/>
              <a:t>El Modelo salvavidas (</a:t>
            </a:r>
            <a:r>
              <a:rPr lang="es-MX" i="1" dirty="0"/>
              <a:t>Mosa</a:t>
            </a:r>
            <a:r>
              <a:rPr lang="es-MX" dirty="0"/>
              <a:t>) consiste en una tentativa de </a:t>
            </a:r>
            <a:r>
              <a:rPr lang="es-MX" b="1" dirty="0"/>
              <a:t>predicción sobre una variable a dos modalidades </a:t>
            </a:r>
            <a:r>
              <a:rPr lang="es-MX" dirty="0"/>
              <a:t>por medio de otras </a:t>
            </a:r>
            <a:r>
              <a:rPr lang="es-MX" b="1" dirty="0"/>
              <a:t>variables discriminantes</a:t>
            </a:r>
            <a:r>
              <a:rPr lang="es-MX" dirty="0"/>
              <a:t>. La variable discriminada es la situación de un paciente </a:t>
            </a:r>
            <a:r>
              <a:rPr lang="es-MX" b="1" dirty="0"/>
              <a:t>diagnosticado positivo de COVID-19</a:t>
            </a:r>
            <a:r>
              <a:rPr lang="es-MX" dirty="0"/>
              <a:t> que se enfrenta a dos posibilidades: </a:t>
            </a:r>
            <a:r>
              <a:rPr lang="es-MX" b="1" dirty="0"/>
              <a:t>curarse de la enfermedad o fallecer</a:t>
            </a:r>
            <a:r>
              <a:rPr lang="es-MX" dirty="0"/>
              <a:t>. Las variables descrimantes son datos e indicadores provenientes de fondos públicos de información (Véase anexo: fuentes de datos).</a:t>
            </a:r>
          </a:p>
          <a:p>
            <a:pPr algn="just"/>
            <a:r>
              <a:rPr lang="es-MX" dirty="0"/>
              <a:t>En sus términos pragmáticos el </a:t>
            </a:r>
            <a:r>
              <a:rPr lang="es-MX" i="1" dirty="0"/>
              <a:t>Mosa</a:t>
            </a:r>
            <a:r>
              <a:rPr lang="es-MX" dirty="0"/>
              <a:t> es traducido en </a:t>
            </a:r>
            <a:r>
              <a:rPr lang="es-MX" b="1" dirty="0"/>
              <a:t>una función score</a:t>
            </a:r>
            <a:r>
              <a:rPr lang="es-MX" dirty="0"/>
              <a:t> que permite a las personas que le desean realizar una </a:t>
            </a:r>
            <a:r>
              <a:rPr lang="es-MX" b="1" dirty="0"/>
              <a:t>prueba contestando a un conjunto de 11 preguntas</a:t>
            </a:r>
            <a:r>
              <a:rPr lang="es-MX" dirty="0"/>
              <a:t>. El resultado de la consulta es un </a:t>
            </a:r>
            <a:r>
              <a:rPr lang="es-MX" b="1" dirty="0"/>
              <a:t>puntaje que indica la posibilidad que tiene un paciente para curarse o fallecer</a:t>
            </a:r>
            <a:r>
              <a:rPr lang="es-MX" dirty="0"/>
              <a:t> en el caso de ser diagnosticado positivo al COVID-19. Tanto el </a:t>
            </a:r>
            <a:r>
              <a:rPr lang="es-MX" i="1" dirty="0"/>
              <a:t>Mosa</a:t>
            </a:r>
            <a:r>
              <a:rPr lang="es-MX" dirty="0"/>
              <a:t> como todas sus aplicaciones son validas únicamente en el contexto nacional y son de carácter estrictamente informativo buscando fomentar la cultura de la protección social contra las enfermedades.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92240A-FD0D-4C7A-A07C-D72170DDE2F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El modelo Salvavidas (</a:t>
            </a:r>
            <a:r>
              <a:rPr lang="es-MX" i="1" dirty="0"/>
              <a:t>Mosa</a:t>
            </a:r>
            <a:r>
              <a:rPr lang="es-MX" dirty="0"/>
              <a:t>)</a:t>
            </a:r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0436245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23FDD46-63B6-4F3F-85AC-E378B762A4A4}"/>
              </a:ext>
            </a:extLst>
          </p:cNvPr>
          <p:cNvSpPr txBox="1"/>
          <p:nvPr/>
        </p:nvSpPr>
        <p:spPr>
          <a:xfrm>
            <a:off x="569061" y="662524"/>
            <a:ext cx="5029981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b="0" i="0" u="none" strike="noStrike" baseline="0" dirty="0">
                <a:latin typeface="MS Sans Serif"/>
              </a:rPr>
              <a:t> </a:t>
            </a:r>
            <a:r>
              <a:rPr lang="es-MX" b="0" i="0" u="none" strike="noStrike" baseline="0" dirty="0">
                <a:latin typeface="Franklin Gothic Book (Cuerpo)"/>
              </a:rPr>
              <a:t>Clasificación (porcentajes): C</a:t>
            </a:r>
            <a:r>
              <a:rPr lang="es-MX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álc</a:t>
            </a:r>
            <a:r>
              <a:rPr lang="es-MX" b="0" i="0" u="none" strike="noStrike" baseline="0" dirty="0">
                <a:latin typeface="Franklin Gothic Book (Cuerpo)"/>
              </a:rPr>
              <a:t>ulo del modelo</a:t>
            </a:r>
          </a:p>
          <a:p>
            <a:endParaRPr lang="es-MX" sz="1600" b="0" i="0" u="none" strike="noStrike" baseline="0" dirty="0">
              <a:latin typeface="Franklin Gothic Book (Cuerpo)"/>
            </a:endParaRPr>
          </a:p>
        </p:txBody>
      </p:sp>
      <p:graphicFrame>
        <p:nvGraphicFramePr>
          <p:cNvPr id="10" name="Tabla 10">
            <a:extLst>
              <a:ext uri="{FF2B5EF4-FFF2-40B4-BE49-F238E27FC236}">
                <a16:creationId xmlns:a16="http://schemas.microsoft.com/office/drawing/2014/main" id="{23AF48CF-3019-436B-818D-24A9B35251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243461"/>
              </p:ext>
            </p:extLst>
          </p:nvPr>
        </p:nvGraphicFramePr>
        <p:xfrm>
          <a:off x="569061" y="1278077"/>
          <a:ext cx="502998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07">
                  <a:extLst>
                    <a:ext uri="{9D8B030D-6E8A-4147-A177-3AD203B41FA5}">
                      <a16:colId xmlns:a16="http://schemas.microsoft.com/office/drawing/2014/main" val="3865395435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1527822675"/>
                    </a:ext>
                  </a:extLst>
                </a:gridCol>
                <a:gridCol w="1913206">
                  <a:extLst>
                    <a:ext uri="{9D8B030D-6E8A-4147-A177-3AD203B41FA5}">
                      <a16:colId xmlns:a16="http://schemas.microsoft.com/office/drawing/2014/main" val="1809619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Bien clasificados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Mal clasificados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31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Curados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72.13%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27.87%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7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Fallecidos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78.03%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21.97%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88101"/>
                  </a:ext>
                </a:extLst>
              </a:tr>
            </a:tbl>
          </a:graphicData>
        </a:graphic>
      </p:graphicFrame>
      <p:graphicFrame>
        <p:nvGraphicFramePr>
          <p:cNvPr id="12" name="Tabla 10">
            <a:extLst>
              <a:ext uri="{FF2B5EF4-FFF2-40B4-BE49-F238E27FC236}">
                <a16:creationId xmlns:a16="http://schemas.microsoft.com/office/drawing/2014/main" id="{1A0E7A93-E422-4D33-94A3-794D123970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1962680"/>
              </p:ext>
            </p:extLst>
          </p:nvPr>
        </p:nvGraphicFramePr>
        <p:xfrm>
          <a:off x="6404809" y="1278077"/>
          <a:ext cx="502998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07">
                  <a:extLst>
                    <a:ext uri="{9D8B030D-6E8A-4147-A177-3AD203B41FA5}">
                      <a16:colId xmlns:a16="http://schemas.microsoft.com/office/drawing/2014/main" val="3865395435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1527822675"/>
                    </a:ext>
                  </a:extLst>
                </a:gridCol>
                <a:gridCol w="1913206">
                  <a:extLst>
                    <a:ext uri="{9D8B030D-6E8A-4147-A177-3AD203B41FA5}">
                      <a16:colId xmlns:a16="http://schemas.microsoft.com/office/drawing/2014/main" val="1809619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Bien clasificados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Mal clasificados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31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Curados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70.80%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29.20%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7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Fallecidos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77.40%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22.60%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88101"/>
                  </a:ext>
                </a:extLst>
              </a:tr>
            </a:tbl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F2F7AB76-FF4D-4F6F-B860-A3DD6C67B31C}"/>
              </a:ext>
            </a:extLst>
          </p:cNvPr>
          <p:cNvSpPr txBox="1"/>
          <p:nvPr/>
        </p:nvSpPr>
        <p:spPr>
          <a:xfrm>
            <a:off x="6093656" y="600968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u="none" strike="noStrike" baseline="0" dirty="0">
                <a:latin typeface="Franklin Gothic Book (Cuerpo)"/>
              </a:rPr>
              <a:t> Clasificación (porcentajes): Prueba del modelo</a:t>
            </a:r>
            <a:endParaRPr lang="es-MX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3CD42AF3-2E28-44BD-9F46-1B0D99065DCE}"/>
              </a:ext>
            </a:extLst>
          </p:cNvPr>
          <p:cNvSpPr txBox="1"/>
          <p:nvPr/>
        </p:nvSpPr>
        <p:spPr>
          <a:xfrm>
            <a:off x="569060" y="3244334"/>
            <a:ext cx="60983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800" b="0" i="0" u="none" strike="noStrike" baseline="0" dirty="0">
                <a:latin typeface="Franklin Gothic Book (Cuerpo)"/>
              </a:rPr>
              <a:t> Clasificación (porcentajes): </a:t>
            </a:r>
            <a:r>
              <a:rPr lang="es-MX" dirty="0">
                <a:latin typeface="Franklin Gothic Book (Cuerpo)"/>
              </a:rPr>
              <a:t>Cálculo</a:t>
            </a:r>
            <a:r>
              <a:rPr lang="es-MX" sz="1800" b="0" i="0" u="none" strike="noStrike" baseline="0" dirty="0">
                <a:latin typeface="Franklin Gothic Book (Cuerpo)"/>
              </a:rPr>
              <a:t> del modelo*</a:t>
            </a:r>
            <a:endParaRPr lang="es-MX" dirty="0"/>
          </a:p>
        </p:txBody>
      </p:sp>
      <p:graphicFrame>
        <p:nvGraphicFramePr>
          <p:cNvPr id="18" name="Tabla 10">
            <a:extLst>
              <a:ext uri="{FF2B5EF4-FFF2-40B4-BE49-F238E27FC236}">
                <a16:creationId xmlns:a16="http://schemas.microsoft.com/office/drawing/2014/main" id="{64234A9C-4D9B-4766-BCA7-7A065EFAF5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3954799"/>
              </p:ext>
            </p:extLst>
          </p:nvPr>
        </p:nvGraphicFramePr>
        <p:xfrm>
          <a:off x="569060" y="3908852"/>
          <a:ext cx="5029981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73907">
                  <a:extLst>
                    <a:ext uri="{9D8B030D-6E8A-4147-A177-3AD203B41FA5}">
                      <a16:colId xmlns:a16="http://schemas.microsoft.com/office/drawing/2014/main" val="3865395435"/>
                    </a:ext>
                  </a:extLst>
                </a:gridCol>
                <a:gridCol w="1842868">
                  <a:extLst>
                    <a:ext uri="{9D8B030D-6E8A-4147-A177-3AD203B41FA5}">
                      <a16:colId xmlns:a16="http://schemas.microsoft.com/office/drawing/2014/main" val="1527822675"/>
                    </a:ext>
                  </a:extLst>
                </a:gridCol>
                <a:gridCol w="1913206">
                  <a:extLst>
                    <a:ext uri="{9D8B030D-6E8A-4147-A177-3AD203B41FA5}">
                      <a16:colId xmlns:a16="http://schemas.microsoft.com/office/drawing/2014/main" val="18096197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s-MX" dirty="0"/>
                        <a:t>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Bien clasificados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Mal clasificados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315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Curados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70.80%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29.20%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4277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Fallecidos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77.40%</a:t>
                      </a:r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800" b="0" i="0" u="none" strike="noStrike" baseline="0" dirty="0">
                          <a:latin typeface="Franklin Gothic Book (Cuerpo)"/>
                        </a:rPr>
                        <a:t>22.60%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5188101"/>
                  </a:ext>
                </a:extLst>
              </a:tr>
            </a:tbl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03E33BA6-CE63-4385-87C6-729D3E5ADB64}"/>
              </a:ext>
            </a:extLst>
          </p:cNvPr>
          <p:cNvSpPr txBox="1"/>
          <p:nvPr/>
        </p:nvSpPr>
        <p:spPr>
          <a:xfrm>
            <a:off x="430050" y="5149238"/>
            <a:ext cx="61124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200" b="0" i="0" u="none" strike="noStrike" baseline="0" dirty="0">
                <a:latin typeface="MS Sans Serif"/>
              </a:rPr>
              <a:t> * Bootstrap (remuestreo de 1000).</a:t>
            </a:r>
          </a:p>
        </p:txBody>
      </p:sp>
    </p:spTree>
    <p:extLst>
      <p:ext uri="{BB962C8B-B14F-4D97-AF65-F5344CB8AC3E}">
        <p14:creationId xmlns:p14="http://schemas.microsoft.com/office/powerpoint/2010/main" val="27928150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A5367D13-BCFC-4EA9-861B-9C03A20C95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696922"/>
              </p:ext>
            </p:extLst>
          </p:nvPr>
        </p:nvGraphicFramePr>
        <p:xfrm>
          <a:off x="843148" y="1014672"/>
          <a:ext cx="10235669" cy="140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8891">
                  <a:extLst>
                    <a:ext uri="{9D8B030D-6E8A-4147-A177-3AD203B41FA5}">
                      <a16:colId xmlns:a16="http://schemas.microsoft.com/office/drawing/2014/main" val="789388492"/>
                    </a:ext>
                  </a:extLst>
                </a:gridCol>
                <a:gridCol w="2628926">
                  <a:extLst>
                    <a:ext uri="{9D8B030D-6E8A-4147-A177-3AD203B41FA5}">
                      <a16:colId xmlns:a16="http://schemas.microsoft.com/office/drawing/2014/main" val="2072840070"/>
                    </a:ext>
                  </a:extLst>
                </a:gridCol>
                <a:gridCol w="2628926">
                  <a:extLst>
                    <a:ext uri="{9D8B030D-6E8A-4147-A177-3AD203B41FA5}">
                      <a16:colId xmlns:a16="http://schemas.microsoft.com/office/drawing/2014/main" val="1682709773"/>
                    </a:ext>
                  </a:extLst>
                </a:gridCol>
                <a:gridCol w="2628926">
                  <a:extLst>
                    <a:ext uri="{9D8B030D-6E8A-4147-A177-3AD203B41FA5}">
                      <a16:colId xmlns:a16="http://schemas.microsoft.com/office/drawing/2014/main" val="643016993"/>
                    </a:ext>
                  </a:extLst>
                </a:gridCol>
              </a:tblGrid>
              <a:tr h="40176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Zona óptima</a:t>
                      </a:r>
                      <a:endParaRPr lang="es-MX" strike="sngStrik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Zona de indecisión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Zona </a:t>
                      </a:r>
                      <a:r>
                        <a:rPr lang="es-MX" strike="noStrike" dirty="0">
                          <a:solidFill>
                            <a:schemeClr val="bg1"/>
                          </a:solidFill>
                        </a:rPr>
                        <a:t>de alerta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18480"/>
                  </a:ext>
                </a:extLst>
              </a:tr>
              <a:tr h="366986">
                <a:tc>
                  <a:txBody>
                    <a:bodyPr/>
                    <a:lstStyle/>
                    <a:p>
                      <a:r>
                        <a:rPr lang="es-MX" dirty="0"/>
                        <a:t>Intervalos del score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0--------------------------------436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----------------------------------580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MX" dirty="0"/>
                        <a:t>--------------------------------1000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4689598"/>
                  </a:ext>
                </a:extLst>
              </a:tr>
              <a:tr h="366986">
                <a:tc>
                  <a:txBody>
                    <a:bodyPr/>
                    <a:lstStyle/>
                    <a:p>
                      <a:r>
                        <a:rPr lang="es-MX" dirty="0"/>
                        <a:t>% de pacientes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55.7% de curados y 10.1% de fallecidos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34.2% de curados y 44.4% de fallecidos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10% de curados y 45.5% de fallecidos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2489"/>
                  </a:ext>
                </a:extLst>
              </a:tr>
            </a:tbl>
          </a:graphicData>
        </a:graphic>
      </p:graphicFrame>
      <p:sp>
        <p:nvSpPr>
          <p:cNvPr id="6" name="CuadroTexto 5">
            <a:extLst>
              <a:ext uri="{FF2B5EF4-FFF2-40B4-BE49-F238E27FC236}">
                <a16:creationId xmlns:a16="http://schemas.microsoft.com/office/drawing/2014/main" id="{F6AB3D6B-220B-499C-BA6C-E0C9D0D2E13B}"/>
              </a:ext>
            </a:extLst>
          </p:cNvPr>
          <p:cNvSpPr txBox="1"/>
          <p:nvPr/>
        </p:nvSpPr>
        <p:spPr>
          <a:xfrm>
            <a:off x="92765" y="184488"/>
            <a:ext cx="117281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200" dirty="0"/>
              <a:t>Distribución de la muestra para una tasa de error tolerada del 10%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A1D1EEC0-96DB-417C-A115-F29F374C44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9428" y="2668913"/>
            <a:ext cx="6746748" cy="371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6242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973056-44A5-495E-9233-7AEAAAEB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es-MX" dirty="0"/>
              <a:t>Eficiencia de la selección: la curva LIFT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7D31DD-01A9-4743-A5E7-F5A911B2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/>
          <a:lstStyle/>
          <a:p>
            <a:r>
              <a:rPr lang="es-MX" dirty="0"/>
              <a:t>La modalidad objetivo traduce un mayor score que corresponde a la situación de fallecer.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2C51113-4CA8-40BF-BD50-A614891BD2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942" y="965102"/>
            <a:ext cx="5360670" cy="544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3145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07973056-44A5-495E-9233-7AEAAAEB1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/>
          <a:lstStyle/>
          <a:p>
            <a:r>
              <a:rPr lang="es-MX" dirty="0"/>
              <a:t>Sensibilidad vs. especificidad: Curva ROC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37D31DD-01A9-4743-A5E7-F5A911B28E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3465" y="3294842"/>
            <a:ext cx="3517567" cy="2430098"/>
          </a:xfrm>
        </p:spPr>
        <p:txBody>
          <a:bodyPr/>
          <a:lstStyle/>
          <a:p>
            <a:r>
              <a:rPr lang="es-MX" dirty="0"/>
              <a:t>Sensibilidad : Proporción de los verdaderos buenos en los buenos.</a:t>
            </a:r>
          </a:p>
          <a:p>
            <a:r>
              <a:rPr lang="es-MX" dirty="0"/>
              <a:t>Especificidad: Proporción de malos en los malos. </a:t>
            </a:r>
          </a:p>
          <a:p>
            <a:r>
              <a:rPr lang="es-MX" dirty="0"/>
              <a:t>1-Especificidad : Proporción de falsos buenos en los malos.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FC05ABB-7A71-466E-9CF2-E95650EEB1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9" y="1378048"/>
            <a:ext cx="5040630" cy="5394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6489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66095AA-AFBC-4B38-90CA-B147B12A84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Bibliografía</a:t>
            </a:r>
            <a:endParaRPr lang="es-MX" i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DD6090-9201-4C03-8E86-EFE6CE3AE2E9}"/>
              </a:ext>
            </a:extLst>
          </p:cNvPr>
          <p:cNvSpPr txBox="1">
            <a:spLocks/>
          </p:cNvSpPr>
          <p:nvPr/>
        </p:nvSpPr>
        <p:spPr>
          <a:xfrm>
            <a:off x="1066800" y="2221420"/>
            <a:ext cx="10058400" cy="3238475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q"/>
            </a:pPr>
            <a:r>
              <a:rPr lang="es-MX" sz="2400" dirty="0"/>
              <a:t> </a:t>
            </a:r>
            <a:r>
              <a:rPr lang="fr-FR" sz="2000" dirty="0"/>
              <a:t>Ancelle, T. 2017. </a:t>
            </a:r>
            <a:r>
              <a:rPr lang="fr-FR" sz="2000" i="1" dirty="0"/>
              <a:t>Statistique épidémiologie (4e édition)</a:t>
            </a:r>
            <a:r>
              <a:rPr lang="fr-FR" sz="2000" dirty="0"/>
              <a:t>. Maloine: Paris.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s-MX" sz="2000" dirty="0"/>
              <a:t> </a:t>
            </a:r>
            <a:r>
              <a:rPr lang="en-US" sz="2000" dirty="0" err="1"/>
              <a:t>Lixiang</a:t>
            </a:r>
            <a:r>
              <a:rPr lang="en-US" sz="2000" dirty="0"/>
              <a:t>, L., </a:t>
            </a:r>
            <a:r>
              <a:rPr lang="en-US" sz="2000" dirty="0" err="1"/>
              <a:t>Zihang</a:t>
            </a:r>
            <a:r>
              <a:rPr lang="en-US" sz="2000" dirty="0"/>
              <a:t>, Y., </a:t>
            </a:r>
            <a:r>
              <a:rPr lang="en-US" sz="2000" dirty="0" err="1"/>
              <a:t>Zhongkai</a:t>
            </a:r>
            <a:r>
              <a:rPr lang="en-US" sz="2000" dirty="0"/>
              <a:t>, D., Cui, M.,  </a:t>
            </a:r>
            <a:r>
              <a:rPr lang="en-US" sz="2000" dirty="0" err="1"/>
              <a:t>Jingze</a:t>
            </a:r>
            <a:r>
              <a:rPr lang="en-US" sz="2000" dirty="0"/>
              <a:t>, H., </a:t>
            </a:r>
            <a:r>
              <a:rPr lang="en-US" sz="2000" dirty="0" err="1"/>
              <a:t>Haotian</a:t>
            </a:r>
            <a:r>
              <a:rPr lang="en-US" sz="2000" dirty="0"/>
              <a:t>, M et al. 2020. Propagation analysis and prediction of the COVID-19. </a:t>
            </a:r>
            <a:r>
              <a:rPr lang="en-US" sz="2000" i="1" dirty="0"/>
              <a:t>Infectious Disease Modelling</a:t>
            </a:r>
            <a:r>
              <a:rPr lang="en-US" sz="2000" dirty="0"/>
              <a:t>, 5, 282-292.</a:t>
            </a:r>
            <a:endParaRPr lang="es-MX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s-MX" sz="2000" dirty="0"/>
              <a:t> </a:t>
            </a:r>
            <a:r>
              <a:rPr lang="es-MX" sz="2000" dirty="0" err="1"/>
              <a:t>Saxena</a:t>
            </a:r>
            <a:r>
              <a:rPr lang="es-MX" sz="2000" dirty="0"/>
              <a:t>, S.K. (Ed.). </a:t>
            </a:r>
            <a:r>
              <a:rPr lang="es-MX" sz="2000" i="1" dirty="0"/>
              <a:t>Coronavirus </a:t>
            </a:r>
            <a:r>
              <a:rPr lang="es-MX" sz="2000" i="1" dirty="0" err="1"/>
              <a:t>Disease</a:t>
            </a:r>
            <a:r>
              <a:rPr lang="es-MX" sz="2000" i="1" dirty="0"/>
              <a:t> 2019 (COVID-19)</a:t>
            </a:r>
            <a:r>
              <a:rPr lang="es-MX" sz="2000" dirty="0"/>
              <a:t>. Springer: </a:t>
            </a:r>
            <a:r>
              <a:rPr lang="es-MX" sz="2000" dirty="0" err="1"/>
              <a:t>Singapore</a:t>
            </a:r>
            <a:r>
              <a:rPr lang="es-MX" sz="2000" dirty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Stewart, A. 2016. Basic Statistics and Epidemiology. </a:t>
            </a:r>
            <a:r>
              <a:rPr lang="en-US" sz="2000" i="1" dirty="0"/>
              <a:t>A Practical Guide (4th Edition)</a:t>
            </a:r>
            <a:r>
              <a:rPr lang="en-US" sz="2000" dirty="0"/>
              <a:t>.CRC Press: Boca </a:t>
            </a:r>
            <a:r>
              <a:rPr lang="en-US" sz="2000" dirty="0" err="1"/>
              <a:t>Ratón</a:t>
            </a:r>
            <a:r>
              <a:rPr lang="en-US" sz="2000" dirty="0"/>
              <a:t>.</a:t>
            </a:r>
            <a:endParaRPr lang="es-MX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s-MX" sz="2400" dirty="0"/>
          </a:p>
          <a:p>
            <a:pPr algn="just">
              <a:buFont typeface="Wingdings" panose="05000000000000000000" pitchFamily="2" charset="2"/>
              <a:buChar char="q"/>
            </a:pPr>
            <a:endParaRPr lang="es-MX" sz="2400" dirty="0"/>
          </a:p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30941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5814FB-9E01-4B81-880F-2C84D2397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7809" y="758952"/>
            <a:ext cx="11516139" cy="3566160"/>
          </a:xfrm>
        </p:spPr>
        <p:txBody>
          <a:bodyPr>
            <a:normAutofit fontScale="90000"/>
          </a:bodyPr>
          <a:lstStyle/>
          <a:p>
            <a:r>
              <a:rPr lang="es-MX" dirty="0"/>
              <a:t>La aplicación </a:t>
            </a:r>
            <a:r>
              <a:rPr lang="es-MX" i="1" dirty="0"/>
              <a:t>Mosa</a:t>
            </a:r>
            <a:r>
              <a:rPr lang="es-MX" dirty="0"/>
              <a:t> es uno de los resultados pragmáticos del modelo </a:t>
            </a:r>
            <a:r>
              <a:rPr lang="es-MX" i="1" dirty="0"/>
              <a:t>Mosa…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0686700-EDFC-4745-9752-F3D45438AD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6800" y="4729701"/>
            <a:ext cx="10058400" cy="114300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s-MX" cap="none" dirty="0"/>
              <a:t>El modelo </a:t>
            </a:r>
            <a:r>
              <a:rPr lang="es-MX" i="1" cap="none" dirty="0"/>
              <a:t>Mosa </a:t>
            </a:r>
            <a:r>
              <a:rPr lang="es-MX" cap="none" dirty="0"/>
              <a:t>cuenta con alcances en docencia, investigación y vinculación con los sectores sociales. La aplicación </a:t>
            </a:r>
            <a:r>
              <a:rPr lang="es-MX" i="1" cap="none" dirty="0"/>
              <a:t>Mosa </a:t>
            </a:r>
            <a:r>
              <a:rPr lang="es-MX" cap="none" dirty="0"/>
              <a:t>propicia una aproximación preventiva por medio de la toma de conciencia sobre los riesgos que contrae el contagio con el COVID19.</a:t>
            </a:r>
            <a:endParaRPr lang="es-MX" i="1" cap="none" dirty="0"/>
          </a:p>
        </p:txBody>
      </p:sp>
    </p:spTree>
    <p:extLst>
      <p:ext uri="{BB962C8B-B14F-4D97-AF65-F5344CB8AC3E}">
        <p14:creationId xmlns:p14="http://schemas.microsoft.com/office/powerpoint/2010/main" val="4234756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AC86D3-8FD1-4F47-A319-7D0542E48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114325"/>
            <a:ext cx="10058400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s-ES" dirty="0"/>
              <a:t>Alcances del modelo </a:t>
            </a:r>
            <a:r>
              <a:rPr lang="es-ES" i="1" dirty="0"/>
              <a:t>Mosa</a:t>
            </a:r>
            <a:r>
              <a:rPr lang="es-ES" dirty="0"/>
              <a:t> </a:t>
            </a:r>
          </a:p>
        </p:txBody>
      </p:sp>
      <p:graphicFrame>
        <p:nvGraphicFramePr>
          <p:cNvPr id="4" name="Tabla 4">
            <a:extLst>
              <a:ext uri="{FF2B5EF4-FFF2-40B4-BE49-F238E27FC236}">
                <a16:creationId xmlns:a16="http://schemas.microsoft.com/office/drawing/2014/main" id="{C266CDD0-3E96-40BD-8324-62D1DD86152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9911689"/>
              </p:ext>
            </p:extLst>
          </p:nvPr>
        </p:nvGraphicFramePr>
        <p:xfrm>
          <a:off x="1126435" y="2014989"/>
          <a:ext cx="9939130" cy="4347928"/>
        </p:xfrm>
        <a:graphic>
          <a:graphicData uri="http://schemas.openxmlformats.org/drawingml/2006/table">
            <a:tbl>
              <a:tblPr firstRow="1" bandRow="1">
                <a:noFill/>
                <a:tableStyleId>{3B4B98B0-60AC-42C2-AFA5-B58CD77FA1E5}</a:tableStyleId>
              </a:tblPr>
              <a:tblGrid>
                <a:gridCol w="3313043">
                  <a:extLst>
                    <a:ext uri="{9D8B030D-6E8A-4147-A177-3AD203B41FA5}">
                      <a16:colId xmlns:a16="http://schemas.microsoft.com/office/drawing/2014/main" val="2981917977"/>
                    </a:ext>
                  </a:extLst>
                </a:gridCol>
                <a:gridCol w="3412983">
                  <a:extLst>
                    <a:ext uri="{9D8B030D-6E8A-4147-A177-3AD203B41FA5}">
                      <a16:colId xmlns:a16="http://schemas.microsoft.com/office/drawing/2014/main" val="945233394"/>
                    </a:ext>
                  </a:extLst>
                </a:gridCol>
                <a:gridCol w="3213104">
                  <a:extLst>
                    <a:ext uri="{9D8B030D-6E8A-4147-A177-3AD203B41FA5}">
                      <a16:colId xmlns:a16="http://schemas.microsoft.com/office/drawing/2014/main" val="2572263168"/>
                    </a:ext>
                  </a:extLst>
                </a:gridCol>
              </a:tblGrid>
              <a:tr h="590628"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Docencia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Investigación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s-ES" sz="2400" b="0" cap="all" spc="150" noProof="0" dirty="0">
                          <a:solidFill>
                            <a:schemeClr val="lt1"/>
                          </a:solidFill>
                        </a:rPr>
                        <a:t>Vinculación</a:t>
                      </a:r>
                    </a:p>
                  </a:txBody>
                  <a:tcPr marL="151061" marR="151061" marT="151061" marB="151061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0512675"/>
                  </a:ext>
                </a:extLst>
              </a:tr>
              <a:tr h="1210579">
                <a:tc>
                  <a:txBody>
                    <a:bodyPr/>
                    <a:lstStyle/>
                    <a:p>
                      <a:pPr rtl="0"/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Generación de un ejemplo de aplicación de una función score con datos cruzados de diferentes fuentes.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¿Qué variables parecen determinantes en el hecho de curarse o fallecer del COVID-19? 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Contar con una aplicación que permite a las personas realizar una prueba para conocer su nivel vulnerabilidad ante el COVID-19.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5369860"/>
                  </a:ext>
                </a:extLst>
              </a:tr>
              <a:tr h="1021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Aplicación de una función score basada en un análisis discriminante sobre datos cualitativos.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¿Incide el contexto social del paciente en que se cure o fallezca de COVID-19?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Incrementar el nivel de conciencia para protegerse principalmente en las poblaciones vulnerables.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000000">
                        <a:alpha val="7843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2228359"/>
                  </a:ext>
                </a:extLst>
              </a:tr>
              <a:tr h="102189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Exploración del análisis de correspondencias múltiples aplicado a la predicción score.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¿Ha sido similar el desempeño de los actores involucrados en la lucha contra el COVID-19?</a:t>
                      </a: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cap="none" spc="0" noProof="0" dirty="0">
                          <a:solidFill>
                            <a:schemeClr val="tx1"/>
                          </a:solidFill>
                        </a:rPr>
                        <a:t>Fomentar la cultura de la discusión científica ante problemas nacionales e internacionales.</a:t>
                      </a:r>
                    </a:p>
                    <a:p>
                      <a:pPr rtl="0"/>
                      <a:endParaRPr lang="es-ES" sz="1400" cap="none" spc="0" noProof="0" dirty="0">
                        <a:solidFill>
                          <a:schemeClr val="tx1"/>
                        </a:solidFill>
                      </a:endParaRPr>
                    </a:p>
                  </a:txBody>
                  <a:tcPr marL="151061" marR="151061" marT="151061" marB="151061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781449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5143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B624A6-E432-482D-988F-2CB985CC4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¿Qué viene a resolver el </a:t>
            </a:r>
            <a:r>
              <a:rPr lang="es-MX" i="1" dirty="0"/>
              <a:t>Mosa</a:t>
            </a:r>
            <a:r>
              <a:rPr lang="es-MX" dirty="0"/>
              <a:t>?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73F8BA7A-4DED-4E1D-86C0-CD669E530DD1}"/>
              </a:ext>
            </a:extLst>
          </p:cNvPr>
          <p:cNvSpPr txBox="1"/>
          <p:nvPr/>
        </p:nvSpPr>
        <p:spPr>
          <a:xfrm>
            <a:off x="459737" y="2411896"/>
            <a:ext cx="11162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/>
              <a:t>En un contexto informativo del COVID-19 dominado por discursos técnicos de difícil asimilación, de divulgaciones superficiales y sobre todo, de enfoques contradictorios; el </a:t>
            </a:r>
            <a:r>
              <a:rPr lang="es-MX" sz="2400" i="1" dirty="0"/>
              <a:t>Mosa</a:t>
            </a:r>
            <a:r>
              <a:rPr lang="es-MX" sz="2400" dirty="0"/>
              <a:t> viene a sumarse a las practicas que pretenden enfocar la discusión alrededor de experiencias que permiten incidir en la toma de decisiones de ciudadanos comunes a nivel individual o colectivo para salvar vidas. </a:t>
            </a:r>
          </a:p>
        </p:txBody>
      </p:sp>
    </p:spTree>
    <p:extLst>
      <p:ext uri="{BB962C8B-B14F-4D97-AF65-F5344CB8AC3E}">
        <p14:creationId xmlns:p14="http://schemas.microsoft.com/office/powerpoint/2010/main" val="1140857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442EF0-C4C4-4E69-B9B4-EE508D4BD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Alternativas a la aplicación </a:t>
            </a:r>
            <a:r>
              <a:rPr lang="es-MX" i="1" dirty="0"/>
              <a:t>Mosa….</a:t>
            </a:r>
          </a:p>
        </p:txBody>
      </p:sp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52B3C3F4-EB1D-43E1-93B3-769F302A56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985215" y="812800"/>
            <a:ext cx="4876120" cy="5294313"/>
          </a:xfrm>
        </p:spPr>
      </p:pic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42DB81-BF01-4117-848A-BB261ED30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MX" dirty="0"/>
              <a:t>La aplicación WEB: Calculadora de complicación de salud por COVID -19 del IMSS. </a:t>
            </a:r>
          </a:p>
          <a:p>
            <a:r>
              <a:rPr lang="es-MX" dirty="0"/>
              <a:t>No cuenta con una metodología publicada para facilitar el desarrollo de un comparativo con </a:t>
            </a:r>
            <a:r>
              <a:rPr lang="es-MX" i="1" dirty="0"/>
              <a:t>Mosa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54512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posición de imagen 5">
            <a:extLst>
              <a:ext uri="{FF2B5EF4-FFF2-40B4-BE49-F238E27FC236}">
                <a16:creationId xmlns:a16="http://schemas.microsoft.com/office/drawing/2014/main" id="{5A69BBAB-67EC-4123-AE0C-470B3759BC53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l="1711" r="1711"/>
          <a:stretch/>
        </p:blipFill>
        <p:spPr/>
      </p:pic>
      <p:sp>
        <p:nvSpPr>
          <p:cNvPr id="3" name="Título 2">
            <a:extLst>
              <a:ext uri="{FF2B5EF4-FFF2-40B4-BE49-F238E27FC236}">
                <a16:creationId xmlns:a16="http://schemas.microsoft.com/office/drawing/2014/main" id="{8C60FF7E-C999-47D8-8AE9-9AE0D382F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La prueba </a:t>
            </a:r>
            <a:r>
              <a:rPr lang="es-MX" i="1" dirty="0"/>
              <a:t>Mosa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FF3B739-942B-4493-9FF0-59D4D9EB79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97279" y="5714999"/>
            <a:ext cx="10697156" cy="924339"/>
          </a:xfrm>
        </p:spPr>
        <p:txBody>
          <a:bodyPr>
            <a:normAutofit/>
          </a:bodyPr>
          <a:lstStyle/>
          <a:p>
            <a:r>
              <a:rPr lang="es-MX" dirty="0"/>
              <a:t>En su presentación actual la prueba </a:t>
            </a:r>
            <a:r>
              <a:rPr lang="es-MX" i="1" dirty="0"/>
              <a:t>Mosa</a:t>
            </a:r>
            <a:r>
              <a:rPr lang="es-MX" dirty="0"/>
              <a:t> se encuentra implementada en un formulario de 11 preguntas, diseñado en una hoja de Excel. Una vez contestado, se genera automáticamente el puntaje del score y su significado en el mismo formulario. </a:t>
            </a:r>
          </a:p>
        </p:txBody>
      </p:sp>
    </p:spTree>
    <p:extLst>
      <p:ext uri="{BB962C8B-B14F-4D97-AF65-F5344CB8AC3E}">
        <p14:creationId xmlns:p14="http://schemas.microsoft.com/office/powerpoint/2010/main" val="2267725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FABD1-CA1B-4DC5-8A8C-5E2CA6A654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Interpretación del score obtenido</a:t>
            </a:r>
          </a:p>
        </p:txBody>
      </p:sp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B2EB7387-4D90-4DD2-9E39-C2EB4D085DCC}"/>
              </a:ext>
            </a:extLst>
          </p:cNvPr>
          <p:cNvSpPr txBox="1">
            <a:spLocks/>
          </p:cNvSpPr>
          <p:nvPr/>
        </p:nvSpPr>
        <p:spPr>
          <a:xfrm>
            <a:off x="1254335" y="2150092"/>
            <a:ext cx="9198980" cy="3654359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s-MX" sz="2000" dirty="0"/>
              <a:t>La función score del </a:t>
            </a:r>
            <a:r>
              <a:rPr lang="es-MX" sz="2000" i="1" dirty="0"/>
              <a:t>Mosa </a:t>
            </a:r>
            <a:r>
              <a:rPr lang="es-MX" sz="2000" dirty="0"/>
              <a:t>varia entre el valor 0 a 2000 puntos.</a:t>
            </a:r>
            <a:endParaRPr lang="es-MX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s-MX" sz="2000" dirty="0"/>
              <a:t>Un valor entre 0 y 436 indica que la persona que tomó la prueba se encuentra en una zona óptima.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 El valor entre 437 y 580 indica que la persona que tomó la prueba se encuentra en una zona de indecisión.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s-MX" dirty="0"/>
              <a:t> Un valor superior a 580 indica que la persona que tomó la prueba se encuentra en una zona  de alerta.</a:t>
            </a:r>
          </a:p>
        </p:txBody>
      </p:sp>
    </p:spTree>
    <p:extLst>
      <p:ext uri="{BB962C8B-B14F-4D97-AF65-F5344CB8AC3E}">
        <p14:creationId xmlns:p14="http://schemas.microsoft.com/office/powerpoint/2010/main" val="26728181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9C46E7-B1BC-4685-AAE9-D54B870D9E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912805"/>
          </a:xfrm>
        </p:spPr>
        <p:txBody>
          <a:bodyPr/>
          <a:lstStyle/>
          <a:p>
            <a:r>
              <a:rPr lang="es-MX" dirty="0"/>
              <a:t>Significado de las zonas del </a:t>
            </a:r>
            <a:r>
              <a:rPr lang="es-MX" i="1" dirty="0"/>
              <a:t>Mosa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DADA4046-895E-4C6B-BBF8-F401C50CAC26}"/>
              </a:ext>
            </a:extLst>
          </p:cNvPr>
          <p:cNvSpPr txBox="1">
            <a:spLocks/>
          </p:cNvSpPr>
          <p:nvPr/>
        </p:nvSpPr>
        <p:spPr>
          <a:xfrm>
            <a:off x="251791" y="2000103"/>
            <a:ext cx="11211339" cy="4228418"/>
          </a:xfrm>
          <a:prstGeom prst="rect">
            <a:avLst/>
          </a:prstGeom>
        </p:spPr>
        <p:txBody>
          <a:bodyPr/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s-MX" sz="2000" dirty="0"/>
              <a:t>Zona óptima: Refleja una posibilidad hipotéticamente abierta para librar la enfermedad. A fin de conservar esta condición la persona necesita continuar con las medidas de higiene y distanciamiento social para protegerse y sobre todo, proteger a los demás.</a:t>
            </a: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es-MX" dirty="0"/>
              <a:t> Zona de indecisión: Ubica a la persona en una zona intermediaria. Además de la importancia de seguir con las medidas de higiene y distanciamiento social, resulta en todo los casos importante conocer y poder incidir favorablemente sobre sus factores de vulnerabilidad. Un posible objetivo puede ser mejorar el score obtenido para ingresar a la zona  óptima. 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es-MX" dirty="0"/>
              <a:t> Zona de alerta: Caracteriza una posibilidad hipotéticamente abierta de sucumbir a la enfermedad. Además de la importancia vital de seguir de manera estricta con las medidas de higiene y distanciamiento social, retomar el camino hacia la estabilización del estado de salud puede ser una importante oportunidad. Reanudar el contacto con el centro médico, tomar medicinas y cambiar del hábito de sedentarización a otro más dinámico son algunas pautas que serán recomendadas por su médico.</a:t>
            </a:r>
          </a:p>
          <a:p>
            <a:pPr>
              <a:buFont typeface="Wingdings" panose="05000000000000000000" pitchFamily="2" charset="2"/>
              <a:buChar char="q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97438496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4286108_TF22712842.potx" id="{4708C323-9511-41F2-A34B-4D9FB1CD758F}" vid="{2A25D6EF-FD31-443E-8F41-09AF3298D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ppt/theme/themeOverride2.xml><?xml version="1.0" encoding="utf-8"?>
<a:themeOverride xmlns:a="http://schemas.openxmlformats.org/drawingml/2006/main">
  <a:clrScheme name="Parcel">
    <a:dk1>
      <a:srgbClr val="000000"/>
    </a:dk1>
    <a:lt1>
      <a:srgbClr val="FFFFFF"/>
    </a:lt1>
    <a:dk2>
      <a:srgbClr val="4A5356"/>
    </a:dk2>
    <a:lt2>
      <a:srgbClr val="E8E3CE"/>
    </a:lt2>
    <a:accent1>
      <a:srgbClr val="F6A21D"/>
    </a:accent1>
    <a:accent2>
      <a:srgbClr val="9BAFB5"/>
    </a:accent2>
    <a:accent3>
      <a:srgbClr val="C96731"/>
    </a:accent3>
    <a:accent4>
      <a:srgbClr val="9CA383"/>
    </a:accent4>
    <a:accent5>
      <a:srgbClr val="87795D"/>
    </a:accent5>
    <a:accent6>
      <a:srgbClr val="A0988C"/>
    </a:accent6>
    <a:hlink>
      <a:srgbClr val="00B0F0"/>
    </a:hlink>
    <a:folHlink>
      <a:srgbClr val="738F9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3F7EDC-E5B4-4BBC-9D2A-CBE6D46C37A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932EF5-314F-409E-8020-FEE5FA0795B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3EEFF0-FB57-4CB4-8BFC-DF397689E2ED}">
  <ds:schemaRefs>
    <ds:schemaRef ds:uri="http://purl.org/dc/dcmitype/"/>
    <ds:schemaRef ds:uri="16c05727-aa75-4e4a-9b5f-8a80a1165891"/>
    <ds:schemaRef ds:uri="http://purl.org/dc/elements/1.1/"/>
    <ds:schemaRef ds:uri="71af3243-3dd4-4a8d-8c0d-dd76da1f02a5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541</TotalTime>
  <Words>2040</Words>
  <Application>Microsoft Office PowerPoint</Application>
  <PresentationFormat>Panorámica</PresentationFormat>
  <Paragraphs>257</Paragraphs>
  <Slides>24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33" baseType="lpstr">
      <vt:lpstr>Arial</vt:lpstr>
      <vt:lpstr>Arial</vt:lpstr>
      <vt:lpstr>Bookman Old Style</vt:lpstr>
      <vt:lpstr>Calibri</vt:lpstr>
      <vt:lpstr>Franklin Gothic Book</vt:lpstr>
      <vt:lpstr>Franklin Gothic Book (Cuerpo)</vt:lpstr>
      <vt:lpstr>MS Sans Serif</vt:lpstr>
      <vt:lpstr>Wingdings</vt:lpstr>
      <vt:lpstr>1_RetrospectVTI</vt:lpstr>
      <vt:lpstr>COVID19  Un modelo salvavidas (Mosa)</vt:lpstr>
      <vt:lpstr>Descripción</vt:lpstr>
      <vt:lpstr>La aplicación Mosa es uno de los resultados pragmáticos del modelo Mosa…</vt:lpstr>
      <vt:lpstr>Alcances del modelo Mosa </vt:lpstr>
      <vt:lpstr>¿Qué viene a resolver el Mosa?</vt:lpstr>
      <vt:lpstr>Alternativas a la aplicación Mosa….</vt:lpstr>
      <vt:lpstr>La prueba Mosa</vt:lpstr>
      <vt:lpstr>Interpretación del score obtenido</vt:lpstr>
      <vt:lpstr>Significado de las zonas del Mosa</vt:lpstr>
      <vt:lpstr>Tomar la prueba Mosa</vt:lpstr>
      <vt:lpstr>Presentación de PowerPoint</vt:lpstr>
      <vt:lpstr>Presentación de PowerPoint</vt:lpstr>
      <vt:lpstr>Fuentes de datos</vt:lpstr>
      <vt:lpstr>Metodología y validación del Mosa</vt:lpstr>
      <vt:lpstr>Inicialización del modelo </vt:lpstr>
      <vt:lpstr>Elección de variables del Mosa</vt:lpstr>
      <vt:lpstr>Variables discrimantes del Mosa</vt:lpstr>
      <vt:lpstr>Consideraciones sobre variables sociodemográficas </vt:lpstr>
      <vt:lpstr>Presentación de PowerPoint</vt:lpstr>
      <vt:lpstr>Presentación de PowerPoint</vt:lpstr>
      <vt:lpstr>Presentación de PowerPoint</vt:lpstr>
      <vt:lpstr>Eficiencia de la selección: la curva LIFT</vt:lpstr>
      <vt:lpstr>Sensibilidad vs. especificidad: Curva ROC</vt:lpstr>
      <vt:lpstr>Bibliografía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COVID19  Un modelo salvavidas (Mosa)</dc:title>
  <dc:creator>Djamel Toudert</dc:creator>
  <cp:lastModifiedBy>ceagi2004@gmail.com</cp:lastModifiedBy>
  <cp:revision>55</cp:revision>
  <dcterms:created xsi:type="dcterms:W3CDTF">2020-07-15T20:17:21Z</dcterms:created>
  <dcterms:modified xsi:type="dcterms:W3CDTF">2020-07-19T00:04:08Z</dcterms:modified>
</cp:coreProperties>
</file>